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Default Extension="jpeg" ContentType="image/jpeg"/>
  <Override PartName="/ppt/slideLayouts/slideLayout6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7" r:id="rId1"/>
    <p:sldMasterId id="2147483656" r:id="rId2"/>
    <p:sldMasterId id="2147483655" r:id="rId3"/>
    <p:sldMasterId id="2147483653" r:id="rId4"/>
    <p:sldMasterId id="2147483651" r:id="rId5"/>
    <p:sldMasterId id="2147483660" r:id="rId6"/>
  </p:sldMasterIdLst>
  <p:notesMasterIdLst>
    <p:notesMasterId r:id="rId59"/>
  </p:notesMasterIdLst>
  <p:handoutMasterIdLst>
    <p:handoutMasterId r:id="rId60"/>
  </p:handoutMasterIdLst>
  <p:sldIdLst>
    <p:sldId id="641" r:id="rId7"/>
    <p:sldId id="302" r:id="rId8"/>
    <p:sldId id="363" r:id="rId9"/>
    <p:sldId id="560" r:id="rId10"/>
    <p:sldId id="569" r:id="rId11"/>
    <p:sldId id="562" r:id="rId12"/>
    <p:sldId id="434" r:id="rId13"/>
    <p:sldId id="564" r:id="rId14"/>
    <p:sldId id="642" r:id="rId15"/>
    <p:sldId id="565" r:id="rId16"/>
    <p:sldId id="566" r:id="rId17"/>
    <p:sldId id="648" r:id="rId18"/>
    <p:sldId id="643" r:id="rId19"/>
    <p:sldId id="561" r:id="rId20"/>
    <p:sldId id="493" r:id="rId21"/>
    <p:sldId id="453" r:id="rId22"/>
    <p:sldId id="567" r:id="rId23"/>
    <p:sldId id="644" r:id="rId24"/>
    <p:sldId id="568" r:id="rId25"/>
    <p:sldId id="571" r:id="rId26"/>
    <p:sldId id="452" r:id="rId27"/>
    <p:sldId id="572" r:id="rId28"/>
    <p:sldId id="573" r:id="rId29"/>
    <p:sldId id="574" r:id="rId30"/>
    <p:sldId id="575" r:id="rId31"/>
    <p:sldId id="576" r:id="rId32"/>
    <p:sldId id="645" r:id="rId33"/>
    <p:sldId id="459" r:id="rId34"/>
    <p:sldId id="542" r:id="rId35"/>
    <p:sldId id="577" r:id="rId36"/>
    <p:sldId id="578" r:id="rId37"/>
    <p:sldId id="594" r:id="rId38"/>
    <p:sldId id="584" r:id="rId39"/>
    <p:sldId id="580" r:id="rId40"/>
    <p:sldId id="596" r:id="rId41"/>
    <p:sldId id="585" r:id="rId42"/>
    <p:sldId id="586" r:id="rId43"/>
    <p:sldId id="587" r:id="rId44"/>
    <p:sldId id="588" r:id="rId45"/>
    <p:sldId id="589" r:id="rId46"/>
    <p:sldId id="466" r:id="rId47"/>
    <p:sldId id="507" r:id="rId48"/>
    <p:sldId id="581" r:id="rId49"/>
    <p:sldId id="590" r:id="rId50"/>
    <p:sldId id="591" r:id="rId51"/>
    <p:sldId id="592" r:id="rId52"/>
    <p:sldId id="593" r:id="rId53"/>
    <p:sldId id="647" r:id="rId54"/>
    <p:sldId id="461" r:id="rId55"/>
    <p:sldId id="595" r:id="rId56"/>
    <p:sldId id="646" r:id="rId57"/>
    <p:sldId id="558" r:id="rId5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  <a:srgbClr val="800000"/>
    <a:srgbClr val="0099FF"/>
    <a:srgbClr val="0066FF"/>
    <a:srgbClr val="99CCFF"/>
    <a:srgbClr val="CC0000"/>
    <a:srgbClr val="FF6600"/>
    <a:srgbClr val="3399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004" autoAdjust="0"/>
    <p:restoredTop sz="94664" autoAdjust="0"/>
  </p:normalViewPr>
  <p:slideViewPr>
    <p:cSldViewPr>
      <p:cViewPr varScale="1">
        <p:scale>
          <a:sx n="65" d="100"/>
          <a:sy n="65" d="100"/>
        </p:scale>
        <p:origin x="-390" y="-108"/>
      </p:cViewPr>
      <p:guideLst>
        <p:guide orient="horz" pos="144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slide" Target="slides/slide41.xml"/><Relationship Id="rId50" Type="http://schemas.openxmlformats.org/officeDocument/2006/relationships/slide" Target="slides/slide44.xml"/><Relationship Id="rId55" Type="http://schemas.openxmlformats.org/officeDocument/2006/relationships/slide" Target="slides/slide49.xml"/><Relationship Id="rId63" Type="http://schemas.openxmlformats.org/officeDocument/2006/relationships/theme" Target="theme/theme1.xml"/><Relationship Id="rId7" Type="http://schemas.openxmlformats.org/officeDocument/2006/relationships/slide" Target="slides/slid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slide" Target="slides/slide35.xml"/><Relationship Id="rId54" Type="http://schemas.openxmlformats.org/officeDocument/2006/relationships/slide" Target="slides/slide48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53" Type="http://schemas.openxmlformats.org/officeDocument/2006/relationships/slide" Target="slides/slide47.xml"/><Relationship Id="rId58" Type="http://schemas.openxmlformats.org/officeDocument/2006/relationships/slide" Target="slides/slide52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slide" Target="slides/slide43.xml"/><Relationship Id="rId57" Type="http://schemas.openxmlformats.org/officeDocument/2006/relationships/slide" Target="slides/slide51.xml"/><Relationship Id="rId61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52" Type="http://schemas.openxmlformats.org/officeDocument/2006/relationships/slide" Target="slides/slide46.xml"/><Relationship Id="rId60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slide" Target="slides/slide42.xml"/><Relationship Id="rId56" Type="http://schemas.openxmlformats.org/officeDocument/2006/relationships/slide" Target="slides/slide50.xml"/><Relationship Id="rId64" Type="http://schemas.openxmlformats.org/officeDocument/2006/relationships/tableStyles" Target="tableStyles.xml"/><Relationship Id="rId8" Type="http://schemas.openxmlformats.org/officeDocument/2006/relationships/slide" Target="slides/slide2.xml"/><Relationship Id="rId51" Type="http://schemas.openxmlformats.org/officeDocument/2006/relationships/slide" Target="slides/slide4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slide" Target="slides/slide40.xml"/><Relationship Id="rId59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en-US"/>
              <a:t>CHAPTER 19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91A77C0-091D-454A-889F-9ACAB53C78BC}" type="datetime1">
              <a:rPr lang="en-US"/>
              <a:pPr/>
              <a:t>3/20/2013</a:t>
            </a:fld>
            <a:endParaRPr lang="en-US"/>
          </a:p>
        </p:txBody>
      </p:sp>
      <p:sp>
        <p:nvSpPr>
          <p:cNvPr id="911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911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ADB806D-0278-48DE-B5E4-DC0D92271A3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en-US"/>
              <a:t>CHAPTER 19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917D34C-561A-46F2-8924-1349EB5A61FE}" type="datetime1">
              <a:rPr lang="en-US"/>
              <a:pPr/>
              <a:t>3/20/2013</a:t>
            </a:fld>
            <a:endParaRPr lang="en-US"/>
          </a:p>
        </p:txBody>
      </p:sp>
      <p:sp>
        <p:nvSpPr>
          <p:cNvPr id="890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90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90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90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8E1D47C-B7B3-4B53-8851-663E56266BC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http://kotaku.com/5985078/lays-chicken-and-waffles-sriracha-and-cheesy-garlic-bread-potato-chips-the-snacktaku-review 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CHAPTER 19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F917D34C-561A-46F2-8924-1349EB5A61FE}" type="datetime1">
              <a:rPr lang="en-US" smtClean="0"/>
              <a:pPr/>
              <a:t>3/20/2013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1D47C-B7B3-4B53-8851-663E56266BC8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http://kotaku.com/5985078/lays-chicken-and-waffles-sriracha-and-cheesy-garlic-bread-potato-chips-the-snacktaku-review 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CHAPTER 19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F917D34C-561A-46F2-8924-1349EB5A61FE}" type="datetime1">
              <a:rPr lang="en-US" smtClean="0"/>
              <a:pPr/>
              <a:t>3/20/2013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1D47C-B7B3-4B53-8851-663E56266BC8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BEE8B5-E33E-4852-AABC-4BE3272BED3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97365D-AA29-4A2C-B450-F0DF14D215A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364482-E4B2-4678-971D-F9016F39730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7D12DA-1990-4E89-B97D-6774C3A1A67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B8BF25-E63B-469B-BF18-C0BDC6070A2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577ACF-A8ED-44F7-8B71-7F49F6FD1FE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180401-AE3E-4D21-A525-0A06DBE71F4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62DAD2-DB67-40A3-9926-B021C7299B1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00043B-D140-49B4-ACD8-CB7C8281137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5194F8-CC6A-4FE4-B687-1A476BD0E0B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E603B6-85AB-42CF-9651-66F098868D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1618D9-9EB1-4C3C-8670-9442F2DAA51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48A86C-D07F-4BC4-812F-4D1D6E64D0D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AE044D-2016-4E42-94C1-2C436EE329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E8B1D4-C5A2-4719-B9F2-BBFAA89075C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92C3F0-1EC7-45A6-8A5E-7A9CD34927D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1D3C5F-E1F0-440D-A19A-63D07F8A3C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1F96EF-625E-4B75-8508-E0741C29556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83AB15-BBC8-4EC9-AD98-3B540D06BD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F3C22D-15C4-4A0E-8964-0436535E3AE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CCB920-4E30-4332-90E6-6EDB6EA556C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02B7A6-5411-4B1B-8A5D-9C410F7AFA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C20C9A-C3D2-457C-9234-5F769483AC1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991D4B-9BD6-4F51-8829-4F0915D5CBD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E903DA-67F3-4FBD-840E-B06919BEDDF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4A8BA1-35B5-44DB-9DA0-6867FB8B2BC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9DCD02-601A-48D5-9CD7-2BD604EFB81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84" name="Rectangle 8"/>
          <p:cNvSpPr>
            <a:spLocks noChangeArrowheads="1"/>
          </p:cNvSpPr>
          <p:nvPr userDrawn="1"/>
        </p:nvSpPr>
        <p:spPr bwMode="auto">
          <a:xfrm>
            <a:off x="7696200" y="0"/>
            <a:ext cx="1447800" cy="1524000"/>
          </a:xfrm>
          <a:prstGeom prst="rect">
            <a:avLst/>
          </a:prstGeom>
          <a:gradFill rotWithShape="0">
            <a:gsLst>
              <a:gs pos="0">
                <a:srgbClr val="9361A2"/>
              </a:gs>
              <a:gs pos="100000">
                <a:srgbClr val="FFFFFF"/>
              </a:gs>
            </a:gsLst>
            <a:path path="rect">
              <a:fillToRect l="100000" b="10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6985" name="Rectangle 9"/>
          <p:cNvSpPr>
            <a:spLocks noChangeArrowheads="1"/>
          </p:cNvSpPr>
          <p:nvPr userDrawn="1"/>
        </p:nvSpPr>
        <p:spPr bwMode="auto">
          <a:xfrm>
            <a:off x="0" y="0"/>
            <a:ext cx="7221538" cy="4387850"/>
          </a:xfrm>
          <a:prstGeom prst="rect">
            <a:avLst/>
          </a:prstGeom>
          <a:gradFill rotWithShape="0">
            <a:gsLst>
              <a:gs pos="0">
                <a:srgbClr val="F2FFCF"/>
              </a:gs>
              <a:gs pos="100000">
                <a:schemeClr val="bg1"/>
              </a:gs>
            </a:gsLst>
            <a:path path="rect">
              <a:fillToRect r="100000" b="10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6986" name="Rectangle 10"/>
          <p:cNvSpPr>
            <a:spLocks noChangeArrowheads="1"/>
          </p:cNvSpPr>
          <p:nvPr userDrawn="1"/>
        </p:nvSpPr>
        <p:spPr bwMode="auto">
          <a:xfrm>
            <a:off x="0" y="6126163"/>
            <a:ext cx="9144000" cy="731837"/>
          </a:xfrm>
          <a:prstGeom prst="rect">
            <a:avLst/>
          </a:prstGeom>
          <a:solidFill>
            <a:srgbClr val="E00024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26987" name="Rectangle 1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19Chapter 2</a:t>
            </a:r>
          </a:p>
        </p:txBody>
      </p:sp>
      <p:sp>
        <p:nvSpPr>
          <p:cNvPr id="126988" name="Rectangle 1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E7DF6E59-062E-4CB2-AC0C-2E11F4C30A8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26989" name="Text Box 13"/>
          <p:cNvSpPr txBox="1">
            <a:spLocks noChangeArrowheads="1"/>
          </p:cNvSpPr>
          <p:nvPr userDrawn="1"/>
        </p:nvSpPr>
        <p:spPr bwMode="auto">
          <a:xfrm>
            <a:off x="6167438" y="6137275"/>
            <a:ext cx="29765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2000" b="1">
                <a:solidFill>
                  <a:srgbClr val="FFCC00"/>
                </a:solidFill>
                <a:latin typeface="Arial" charset="0"/>
              </a:rPr>
              <a:t> International Business</a:t>
            </a:r>
            <a:endParaRPr lang="en-US" sz="1800">
              <a:solidFill>
                <a:srgbClr val="FFCC00"/>
              </a:solidFill>
              <a:latin typeface="Arial" charset="0"/>
            </a:endParaRPr>
          </a:p>
        </p:txBody>
      </p:sp>
      <p:sp>
        <p:nvSpPr>
          <p:cNvPr id="126990" name="Text Box 14"/>
          <p:cNvSpPr txBox="1">
            <a:spLocks noChangeArrowheads="1"/>
          </p:cNvSpPr>
          <p:nvPr userDrawn="1"/>
        </p:nvSpPr>
        <p:spPr bwMode="auto">
          <a:xfrm>
            <a:off x="6494463" y="6445250"/>
            <a:ext cx="26495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b">
            <a:spAutoFit/>
          </a:bodyPr>
          <a:lstStyle/>
          <a:p>
            <a:pPr algn="r"/>
            <a:r>
              <a:rPr lang="en-US" sz="1600">
                <a:latin typeface="Arial" charset="0"/>
              </a:rPr>
              <a:t>© Thomson/South-Western</a:t>
            </a:r>
          </a:p>
        </p:txBody>
      </p:sp>
      <p:sp>
        <p:nvSpPr>
          <p:cNvPr id="126983" name="Rectangle 7"/>
          <p:cNvSpPr>
            <a:spLocks noChangeArrowheads="1"/>
          </p:cNvSpPr>
          <p:nvPr userDrawn="1"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>
                <a:solidFill>
                  <a:schemeClr val="tx2"/>
                </a:solidFill>
                <a:latin typeface="Arial" charset="0"/>
              </a:rPr>
              <a:t>&gt;&gt; C H E C K P O I N T</a:t>
            </a: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19Chapter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DA5A484F-63F0-46A6-BDB6-E9F0349374B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19Chapter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B814A2BD-10D7-48F0-8FB7-265E3E89AE5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19Chapter 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1FBAA269-5854-4173-B268-817BA7823B3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19Chapter 2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556CD427-4AC4-4B1F-822A-C93793786DF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19Chapter 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D87EAF84-6C29-4FDD-936F-2EB09F4866E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19777E-A97A-44DE-BE44-38E7A6B9686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19Chapter 2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88192992-B9B1-40B0-A9E7-79B0D7BC7EC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19Chapter 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21AC24AC-D40C-4EFD-BC58-D6AE09F9EC0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19Chapter 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6DDA480E-8257-470F-A4B1-954ECB5D427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19Chapter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59023A47-6DB5-4DB2-A0FB-28BDB6D382C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19Chapter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E95EE5E4-CB7C-4EC1-96B3-34FCFD47A73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ChangeArrowheads="1"/>
          </p:cNvSpPr>
          <p:nvPr userDrawn="1"/>
        </p:nvSpPr>
        <p:spPr bwMode="auto">
          <a:xfrm>
            <a:off x="0" y="0"/>
            <a:ext cx="1371600" cy="1371600"/>
          </a:xfrm>
          <a:prstGeom prst="rect">
            <a:avLst/>
          </a:prstGeom>
          <a:gradFill rotWithShape="0">
            <a:gsLst>
              <a:gs pos="0">
                <a:srgbClr val="9361A2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4931" name="Rectangle 3" descr="Dark horizontal"/>
          <p:cNvSpPr>
            <a:spLocks noChangeArrowheads="1"/>
          </p:cNvSpPr>
          <p:nvPr userDrawn="1"/>
        </p:nvSpPr>
        <p:spPr bwMode="auto">
          <a:xfrm>
            <a:off x="306388" y="228600"/>
            <a:ext cx="3656012" cy="914400"/>
          </a:xfrm>
          <a:prstGeom prst="rect">
            <a:avLst/>
          </a:prstGeom>
          <a:pattFill prst="dkHorz">
            <a:fgClr>
              <a:srgbClr val="007AC1"/>
            </a:fgClr>
            <a:bgClr>
              <a:srgbClr val="0093DC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4932" name="Rectangle 4"/>
          <p:cNvSpPr>
            <a:spLocks noChangeArrowheads="1"/>
          </p:cNvSpPr>
          <p:nvPr userDrawn="1"/>
        </p:nvSpPr>
        <p:spPr bwMode="auto">
          <a:xfrm>
            <a:off x="0" y="6122988"/>
            <a:ext cx="9144000" cy="731837"/>
          </a:xfrm>
          <a:prstGeom prst="rect">
            <a:avLst/>
          </a:prstGeom>
          <a:solidFill>
            <a:srgbClr val="E00024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2493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Chapter 19</a:t>
            </a:r>
          </a:p>
        </p:txBody>
      </p:sp>
      <p:sp>
        <p:nvSpPr>
          <p:cNvPr id="124934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C8021A8D-51F8-4A6C-8189-D598FDD567D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24935" name="Text Box 7"/>
          <p:cNvSpPr txBox="1">
            <a:spLocks noChangeArrowheads="1"/>
          </p:cNvSpPr>
          <p:nvPr userDrawn="1"/>
        </p:nvSpPr>
        <p:spPr bwMode="auto">
          <a:xfrm>
            <a:off x="6099175" y="6137275"/>
            <a:ext cx="30448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2000" b="1">
                <a:solidFill>
                  <a:srgbClr val="FFCC00"/>
                </a:solidFill>
                <a:latin typeface="Arial" charset="0"/>
              </a:rPr>
              <a:t> International Marketing</a:t>
            </a:r>
            <a:endParaRPr lang="en-US" sz="1800">
              <a:solidFill>
                <a:srgbClr val="FFCC00"/>
              </a:solidFill>
              <a:latin typeface="Arial" charset="0"/>
            </a:endParaRPr>
          </a:p>
        </p:txBody>
      </p:sp>
      <p:sp>
        <p:nvSpPr>
          <p:cNvPr id="124936" name="Text Box 8"/>
          <p:cNvSpPr txBox="1">
            <a:spLocks noChangeArrowheads="1"/>
          </p:cNvSpPr>
          <p:nvPr userDrawn="1"/>
        </p:nvSpPr>
        <p:spPr bwMode="auto">
          <a:xfrm>
            <a:off x="6494463" y="6445250"/>
            <a:ext cx="26495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b">
            <a:spAutoFit/>
          </a:bodyPr>
          <a:lstStyle/>
          <a:p>
            <a:pPr algn="r"/>
            <a:r>
              <a:rPr lang="en-US" sz="1600">
                <a:latin typeface="Arial" charset="0"/>
              </a:rPr>
              <a:t>© Thomson/South-Western</a:t>
            </a:r>
          </a:p>
        </p:txBody>
      </p:sp>
      <p:sp>
        <p:nvSpPr>
          <p:cNvPr id="124937" name="Text Box 9"/>
          <p:cNvSpPr txBox="1">
            <a:spLocks noChangeArrowheads="1"/>
          </p:cNvSpPr>
          <p:nvPr userDrawn="1"/>
        </p:nvSpPr>
        <p:spPr bwMode="auto">
          <a:xfrm>
            <a:off x="381000" y="304800"/>
            <a:ext cx="34448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4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DECA PREP</a:t>
            </a:r>
          </a:p>
        </p:txBody>
      </p:sp>
      <p:pic>
        <p:nvPicPr>
          <p:cNvPr id="124938" name="Picture 10" descr="DecaPrepMedal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34200" y="228600"/>
            <a:ext cx="1762125" cy="1746250"/>
          </a:xfrm>
          <a:prstGeom prst="rect">
            <a:avLst/>
          </a:prstGeom>
          <a:noFill/>
        </p:spPr>
      </p:pic>
      <p:sp>
        <p:nvSpPr>
          <p:cNvPr id="124940" name="Rectangle 12"/>
          <p:cNvSpPr>
            <a:spLocks noChangeArrowheads="1"/>
          </p:cNvSpPr>
          <p:nvPr/>
        </p:nvSpPr>
        <p:spPr bwMode="auto">
          <a:xfrm>
            <a:off x="685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n-US" sz="1600">
                <a:latin typeface="Arial" charset="0"/>
              </a:rPr>
              <a:t>Slide </a:t>
            </a:r>
            <a:fld id="{51B60CE3-B929-4F1A-9A07-0F3F575405C7}" type="slidenum">
              <a:rPr lang="en-US" sz="1600">
                <a:latin typeface="Arial" charset="0"/>
              </a:rPr>
              <a:pPr/>
              <a:t>‹#›</a:t>
            </a:fld>
            <a:endParaRPr lang="en-US" sz="1600">
              <a:latin typeface="Arial" charset="0"/>
            </a:endParaRPr>
          </a:p>
        </p:txBody>
      </p:sp>
      <p:sp>
        <p:nvSpPr>
          <p:cNvPr id="124941" name="Rectangle 13"/>
          <p:cNvSpPr>
            <a:spLocks noChangeArrowheads="1"/>
          </p:cNvSpPr>
          <p:nvPr/>
        </p:nvSpPr>
        <p:spPr bwMode="auto">
          <a:xfrm>
            <a:off x="685800" y="6172200"/>
            <a:ext cx="220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1600">
                <a:latin typeface="Arial" charset="0"/>
              </a:rPr>
              <a:t>Chapter 3</a:t>
            </a: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96937276-CC49-4F5B-BF23-B3EE2B17598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19Chapter 3</a:t>
            </a: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7A642C0F-AE19-4AD8-9C28-9C25A2FAEE6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19Chapter 3</a:t>
            </a: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BFC026C6-6BBC-4785-B54C-7F563654397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19Chapter 3</a:t>
            </a: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FB271C9A-55E1-451B-A4F2-10DD828F49B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19Chapter 3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CFE48A-DB30-45BB-B1CF-860959A2F2D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801CAC7B-E47C-461C-B183-3A511AF346D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19Chapter 3</a:t>
            </a: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05B92FAE-DD50-4396-A761-9DB040D0590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19Chapter 3</a:t>
            </a: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07573EA0-A5FF-4422-BE9C-72B6FA06775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19Chapter 3</a:t>
            </a: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E881DE65-F42F-4B60-8959-02F8D30B7F4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19Chapter 3</a:t>
            </a: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DEA6548A-0122-4905-8A2E-7B57C028370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19Chapter 3</a:t>
            </a: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6C7B5896-541D-4AD6-AEA4-6335807CA8C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19Chapter 3</a:t>
            </a: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9282" name="Group 2"/>
          <p:cNvGrpSpPr>
            <a:grpSpLocks/>
          </p:cNvGrpSpPr>
          <p:nvPr/>
        </p:nvGrpSpPr>
        <p:grpSpPr bwMode="auto">
          <a:xfrm>
            <a:off x="0" y="0"/>
            <a:ext cx="8458200" cy="5943600"/>
            <a:chOff x="0" y="0"/>
            <a:chExt cx="5328" cy="3744"/>
          </a:xfrm>
        </p:grpSpPr>
        <p:sp>
          <p:nvSpPr>
            <p:cNvPr id="609283" name="Freeform 3"/>
            <p:cNvSpPr>
              <a:spLocks/>
            </p:cNvSpPr>
            <p:nvPr/>
          </p:nvSpPr>
          <p:spPr bwMode="hidden">
            <a:xfrm>
              <a:off x="0" y="1440"/>
              <a:ext cx="5155" cy="2304"/>
            </a:xfrm>
            <a:custGeom>
              <a:avLst/>
              <a:gdLst/>
              <a:ahLst/>
              <a:cxnLst>
                <a:cxn ang="0">
                  <a:pos x="5154" y="1769"/>
                </a:cxn>
                <a:cxn ang="0">
                  <a:pos x="0" y="2304"/>
                </a:cxn>
                <a:cxn ang="0">
                  <a:pos x="0" y="1252"/>
                </a:cxn>
                <a:cxn ang="0">
                  <a:pos x="5155" y="0"/>
                </a:cxn>
                <a:cxn ang="0">
                  <a:pos x="5155" y="1416"/>
                </a:cxn>
                <a:cxn ang="0">
                  <a:pos x="5154" y="1769"/>
                </a:cxn>
              </a:cxnLst>
              <a:rect l="0" t="0" r="r" b="b"/>
              <a:pathLst>
                <a:path w="5155" h="2304">
                  <a:moveTo>
                    <a:pt x="5154" y="1769"/>
                  </a:moveTo>
                  <a:lnTo>
                    <a:pt x="0" y="2304"/>
                  </a:lnTo>
                  <a:lnTo>
                    <a:pt x="0" y="1252"/>
                  </a:lnTo>
                  <a:lnTo>
                    <a:pt x="5155" y="0"/>
                  </a:lnTo>
                  <a:lnTo>
                    <a:pt x="5155" y="1416"/>
                  </a:lnTo>
                  <a:lnTo>
                    <a:pt x="5154" y="176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09284" name="Freeform 4"/>
            <p:cNvSpPr>
              <a:spLocks/>
            </p:cNvSpPr>
            <p:nvPr/>
          </p:nvSpPr>
          <p:spPr bwMode="hidden">
            <a:xfrm>
              <a:off x="0" y="0"/>
              <a:ext cx="5328" cy="3689"/>
            </a:xfrm>
            <a:custGeom>
              <a:avLst/>
              <a:gdLst/>
              <a:ahLst/>
              <a:cxnLst>
                <a:cxn ang="0">
                  <a:pos x="5311" y="3209"/>
                </a:cxn>
                <a:cxn ang="0">
                  <a:pos x="0" y="3689"/>
                </a:cxn>
                <a:cxn ang="0">
                  <a:pos x="0" y="9"/>
                </a:cxn>
                <a:cxn ang="0">
                  <a:pos x="5328" y="0"/>
                </a:cxn>
                <a:cxn ang="0">
                  <a:pos x="5311" y="3209"/>
                </a:cxn>
              </a:cxnLst>
              <a:rect l="0" t="0" r="r" b="b"/>
              <a:pathLst>
                <a:path w="5328" h="3689">
                  <a:moveTo>
                    <a:pt x="5311" y="3209"/>
                  </a:moveTo>
                  <a:lnTo>
                    <a:pt x="0" y="3689"/>
                  </a:lnTo>
                  <a:lnTo>
                    <a:pt x="0" y="9"/>
                  </a:lnTo>
                  <a:lnTo>
                    <a:pt x="5328" y="0"/>
                  </a:lnTo>
                  <a:lnTo>
                    <a:pt x="5311" y="3209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09285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09286" name="Rectangle 6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09287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09288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4DEFBA55-C7D7-4D57-BBFE-1CAD4290B56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09289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325285-0F7C-4DC3-9381-14AC16B065D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F6D663-ED56-47D9-BD07-924B130B6A5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54B578-806C-467A-BB04-5D6FDF0A506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B90D94-82DA-41D2-A72E-024DD15AF89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E0BD90-B52E-4800-85F6-C23E8020DFE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3CD7BE-85EF-479F-AD0F-F1A0A98EA11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CBAE01-2EC7-4CD4-AD2B-BC95542CDCE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C33753-5A44-413D-AB56-CEE14BF7839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377AB9-DB8B-4A94-AC48-F121BCB1FDC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03860C-CC40-4244-948E-330FBB609DD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21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21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3547EB-A1C4-41AC-A10B-F5DBA9D932F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FD7C6131-0829-4F2D-9350-F7E396DF1FB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89AE94-600C-4AB3-B8CC-4C8B563BECA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6CE7DB-083F-45E3-83A3-57E0BFF741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9DCACA-BA86-4AC6-A31E-4E2F8F4952D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slideLayout" Target="../slideLayouts/slideLayout67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05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505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en-US"/>
              <a:t>19</a:t>
            </a:r>
          </a:p>
        </p:txBody>
      </p:sp>
      <p:sp>
        <p:nvSpPr>
          <p:cNvPr id="1505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AEC0EFB-E837-44BF-A758-75B34DCA155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495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95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495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en-US"/>
              <a:t>19</a:t>
            </a:r>
          </a:p>
        </p:txBody>
      </p:sp>
      <p:sp>
        <p:nvSpPr>
          <p:cNvPr id="1495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E2CDA88-87F5-4C3D-98F2-D1481FCFE9B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84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484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en-US"/>
              <a:t>19</a:t>
            </a:r>
          </a:p>
        </p:txBody>
      </p:sp>
      <p:sp>
        <p:nvSpPr>
          <p:cNvPr id="1484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CFA54FD-2DFB-4E29-879F-714F45E14D2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9" name="Rectangle 7"/>
          <p:cNvSpPr>
            <a:spLocks noChangeArrowheads="1"/>
          </p:cNvSpPr>
          <p:nvPr userDrawn="1"/>
        </p:nvSpPr>
        <p:spPr bwMode="auto">
          <a:xfrm>
            <a:off x="7696200" y="0"/>
            <a:ext cx="1447800" cy="1524000"/>
          </a:xfrm>
          <a:prstGeom prst="rect">
            <a:avLst/>
          </a:prstGeom>
          <a:gradFill rotWithShape="0">
            <a:gsLst>
              <a:gs pos="0">
                <a:srgbClr val="9361A2"/>
              </a:gs>
              <a:gs pos="100000">
                <a:srgbClr val="FFFFFF"/>
              </a:gs>
            </a:gsLst>
            <a:path path="rect">
              <a:fillToRect l="100000" b="10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5960" name="Rectangle 8"/>
          <p:cNvSpPr>
            <a:spLocks noChangeArrowheads="1"/>
          </p:cNvSpPr>
          <p:nvPr userDrawn="1"/>
        </p:nvSpPr>
        <p:spPr bwMode="auto">
          <a:xfrm>
            <a:off x="0" y="0"/>
            <a:ext cx="7221538" cy="4387850"/>
          </a:xfrm>
          <a:prstGeom prst="rect">
            <a:avLst/>
          </a:prstGeom>
          <a:gradFill rotWithShape="0">
            <a:gsLst>
              <a:gs pos="0">
                <a:srgbClr val="F2FFCF"/>
              </a:gs>
              <a:gs pos="100000">
                <a:schemeClr val="bg1"/>
              </a:gs>
            </a:gsLst>
            <a:path path="rect">
              <a:fillToRect r="100000" b="10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5961" name="Rectangle 9"/>
          <p:cNvSpPr>
            <a:spLocks noChangeArrowheads="1"/>
          </p:cNvSpPr>
          <p:nvPr userDrawn="1"/>
        </p:nvSpPr>
        <p:spPr bwMode="auto">
          <a:xfrm>
            <a:off x="0" y="6126163"/>
            <a:ext cx="9144000" cy="731837"/>
          </a:xfrm>
          <a:prstGeom prst="rect">
            <a:avLst/>
          </a:prstGeom>
          <a:solidFill>
            <a:srgbClr val="E00024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25962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5800" y="6172200"/>
            <a:ext cx="220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latin typeface="+mn-lt"/>
              </a:defRPr>
            </a:lvl1pPr>
          </a:lstStyle>
          <a:p>
            <a:r>
              <a:rPr lang="en-US"/>
              <a:t>19Chapter 2</a:t>
            </a:r>
          </a:p>
        </p:txBody>
      </p:sp>
      <p:sp>
        <p:nvSpPr>
          <p:cNvPr id="125963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600">
                <a:latin typeface="+mn-lt"/>
              </a:defRPr>
            </a:lvl1pPr>
          </a:lstStyle>
          <a:p>
            <a:r>
              <a:rPr lang="en-US"/>
              <a:t>Slide </a:t>
            </a:r>
            <a:fld id="{B828FC23-C4BD-40E6-9CFA-C9C9B3F0CF3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25964" name="Text Box 12"/>
          <p:cNvSpPr txBox="1">
            <a:spLocks noChangeArrowheads="1"/>
          </p:cNvSpPr>
          <p:nvPr userDrawn="1"/>
        </p:nvSpPr>
        <p:spPr bwMode="auto">
          <a:xfrm>
            <a:off x="6167438" y="6137275"/>
            <a:ext cx="29765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2000" b="1">
                <a:solidFill>
                  <a:srgbClr val="FFCC00"/>
                </a:solidFill>
                <a:latin typeface="Arial" charset="0"/>
              </a:rPr>
              <a:t> International Business</a:t>
            </a:r>
            <a:endParaRPr lang="en-US" sz="1800">
              <a:solidFill>
                <a:srgbClr val="FFCC00"/>
              </a:solidFill>
              <a:latin typeface="Arial" charset="0"/>
            </a:endParaRPr>
          </a:p>
        </p:txBody>
      </p:sp>
      <p:sp>
        <p:nvSpPr>
          <p:cNvPr id="125965" name="Text Box 13"/>
          <p:cNvSpPr txBox="1">
            <a:spLocks noChangeArrowheads="1"/>
          </p:cNvSpPr>
          <p:nvPr userDrawn="1"/>
        </p:nvSpPr>
        <p:spPr bwMode="auto">
          <a:xfrm>
            <a:off x="6494463" y="6445250"/>
            <a:ext cx="26495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b">
            <a:spAutoFit/>
          </a:bodyPr>
          <a:lstStyle/>
          <a:p>
            <a:pPr algn="r"/>
            <a:r>
              <a:rPr lang="en-US" sz="1600">
                <a:latin typeface="Arial" charset="0"/>
              </a:rPr>
              <a:t>© Thomson/South-Western</a:t>
            </a:r>
          </a:p>
        </p:txBody>
      </p:sp>
      <p:sp>
        <p:nvSpPr>
          <p:cNvPr id="125966" name="Rectangle 14"/>
          <p:cNvSpPr>
            <a:spLocks noChangeArrowheads="1"/>
          </p:cNvSpPr>
          <p:nvPr userDrawn="1"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>
                <a:solidFill>
                  <a:schemeClr val="tx2"/>
                </a:solidFill>
                <a:latin typeface="Arial" charset="0"/>
              </a:rPr>
              <a:t>&gt;&gt; C H E C K P O I N 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7" name="Rectangle 7"/>
          <p:cNvSpPr>
            <a:spLocks noChangeArrowheads="1"/>
          </p:cNvSpPr>
          <p:nvPr userDrawn="1"/>
        </p:nvSpPr>
        <p:spPr bwMode="auto">
          <a:xfrm>
            <a:off x="0" y="0"/>
            <a:ext cx="1371600" cy="1371600"/>
          </a:xfrm>
          <a:prstGeom prst="rect">
            <a:avLst/>
          </a:prstGeom>
          <a:gradFill rotWithShape="0">
            <a:gsLst>
              <a:gs pos="0">
                <a:srgbClr val="9361A2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2888" name="Rectangle 8" descr="Dark horizontal"/>
          <p:cNvSpPr>
            <a:spLocks noChangeArrowheads="1"/>
          </p:cNvSpPr>
          <p:nvPr userDrawn="1"/>
        </p:nvSpPr>
        <p:spPr bwMode="auto">
          <a:xfrm>
            <a:off x="306388" y="228600"/>
            <a:ext cx="3656012" cy="914400"/>
          </a:xfrm>
          <a:prstGeom prst="rect">
            <a:avLst/>
          </a:prstGeom>
          <a:pattFill prst="dkHorz">
            <a:fgClr>
              <a:srgbClr val="007AC1"/>
            </a:fgClr>
            <a:bgClr>
              <a:srgbClr val="0093DC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2889" name="Rectangle 9"/>
          <p:cNvSpPr>
            <a:spLocks noChangeArrowheads="1"/>
          </p:cNvSpPr>
          <p:nvPr userDrawn="1"/>
        </p:nvSpPr>
        <p:spPr bwMode="auto">
          <a:xfrm>
            <a:off x="0" y="6122988"/>
            <a:ext cx="9144000" cy="731837"/>
          </a:xfrm>
          <a:prstGeom prst="rect">
            <a:avLst/>
          </a:prstGeom>
          <a:solidFill>
            <a:srgbClr val="E00024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2289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600">
                <a:latin typeface="+mn-lt"/>
              </a:defRPr>
            </a:lvl1pPr>
          </a:lstStyle>
          <a:p>
            <a:r>
              <a:rPr lang="en-US"/>
              <a:t>Slide </a:t>
            </a:r>
            <a:fld id="{1F1C9A82-0E12-41E9-B20C-6BF2D9A0FAD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22892" name="Text Box 12"/>
          <p:cNvSpPr txBox="1">
            <a:spLocks noChangeArrowheads="1"/>
          </p:cNvSpPr>
          <p:nvPr userDrawn="1"/>
        </p:nvSpPr>
        <p:spPr bwMode="auto">
          <a:xfrm>
            <a:off x="6099175" y="6137275"/>
            <a:ext cx="30448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2000" b="1">
                <a:solidFill>
                  <a:srgbClr val="FFCC00"/>
                </a:solidFill>
                <a:latin typeface="Arial" charset="0"/>
              </a:rPr>
              <a:t> International Marketing</a:t>
            </a:r>
            <a:endParaRPr lang="en-US" sz="1800">
              <a:solidFill>
                <a:srgbClr val="FFCC00"/>
              </a:solidFill>
              <a:latin typeface="Arial" charset="0"/>
            </a:endParaRPr>
          </a:p>
        </p:txBody>
      </p:sp>
      <p:sp>
        <p:nvSpPr>
          <p:cNvPr id="122893" name="Text Box 13"/>
          <p:cNvSpPr txBox="1">
            <a:spLocks noChangeArrowheads="1"/>
          </p:cNvSpPr>
          <p:nvPr userDrawn="1"/>
        </p:nvSpPr>
        <p:spPr bwMode="auto">
          <a:xfrm>
            <a:off x="6494463" y="6445250"/>
            <a:ext cx="26495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b">
            <a:spAutoFit/>
          </a:bodyPr>
          <a:lstStyle/>
          <a:p>
            <a:pPr algn="r"/>
            <a:r>
              <a:rPr lang="en-US" sz="1600">
                <a:latin typeface="Arial" charset="0"/>
              </a:rPr>
              <a:t>© Thomson/South-Western</a:t>
            </a:r>
          </a:p>
        </p:txBody>
      </p:sp>
      <p:sp>
        <p:nvSpPr>
          <p:cNvPr id="122894" name="Text Box 14"/>
          <p:cNvSpPr txBox="1">
            <a:spLocks noChangeArrowheads="1"/>
          </p:cNvSpPr>
          <p:nvPr userDrawn="1"/>
        </p:nvSpPr>
        <p:spPr bwMode="auto">
          <a:xfrm>
            <a:off x="381000" y="304800"/>
            <a:ext cx="34448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4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DECA PREP</a:t>
            </a:r>
          </a:p>
        </p:txBody>
      </p:sp>
      <p:pic>
        <p:nvPicPr>
          <p:cNvPr id="122895" name="Picture 15" descr="DecaPrepMedal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934200" y="228600"/>
            <a:ext cx="1762125" cy="1746250"/>
          </a:xfrm>
          <a:prstGeom prst="rect">
            <a:avLst/>
          </a:prstGeom>
          <a:noFill/>
        </p:spPr>
      </p:pic>
      <p:sp>
        <p:nvSpPr>
          <p:cNvPr id="122896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5800" y="6172200"/>
            <a:ext cx="220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latin typeface="+mn-lt"/>
              </a:defRPr>
            </a:lvl1pPr>
          </a:lstStyle>
          <a:p>
            <a:r>
              <a:rPr lang="en-US"/>
              <a:t>19Chapter 3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8258" name="Group 2"/>
          <p:cNvGrpSpPr>
            <a:grpSpLocks/>
          </p:cNvGrpSpPr>
          <p:nvPr/>
        </p:nvGrpSpPr>
        <p:grpSpPr bwMode="auto">
          <a:xfrm>
            <a:off x="0" y="0"/>
            <a:ext cx="7242175" cy="1981200"/>
            <a:chOff x="0" y="0"/>
            <a:chExt cx="4562" cy="1248"/>
          </a:xfrm>
        </p:grpSpPr>
        <p:sp>
          <p:nvSpPr>
            <p:cNvPr id="608259" name="Freeform 3"/>
            <p:cNvSpPr>
              <a:spLocks/>
            </p:cNvSpPr>
            <p:nvPr/>
          </p:nvSpPr>
          <p:spPr bwMode="hidden">
            <a:xfrm>
              <a:off x="0" y="583"/>
              <a:ext cx="4487" cy="665"/>
            </a:xfrm>
            <a:custGeom>
              <a:avLst/>
              <a:gdLst/>
              <a:ahLst/>
              <a:cxnLst>
                <a:cxn ang="0">
                  <a:pos x="4800" y="299"/>
                </a:cxn>
                <a:cxn ang="0">
                  <a:pos x="0" y="665"/>
                </a:cxn>
                <a:cxn ang="0">
                  <a:pos x="0" y="0"/>
                </a:cxn>
                <a:cxn ang="0">
                  <a:pos x="4806" y="1"/>
                </a:cxn>
                <a:cxn ang="0">
                  <a:pos x="4800" y="153"/>
                </a:cxn>
                <a:cxn ang="0">
                  <a:pos x="4800" y="299"/>
                </a:cxn>
              </a:cxnLst>
              <a:rect l="0" t="0" r="r" b="b"/>
              <a:pathLst>
                <a:path w="4806" h="665">
                  <a:moveTo>
                    <a:pt x="4800" y="299"/>
                  </a:moveTo>
                  <a:lnTo>
                    <a:pt x="0" y="665"/>
                  </a:lnTo>
                  <a:lnTo>
                    <a:pt x="0" y="0"/>
                  </a:lnTo>
                  <a:lnTo>
                    <a:pt x="4806" y="1"/>
                  </a:lnTo>
                  <a:lnTo>
                    <a:pt x="4800" y="153"/>
                  </a:lnTo>
                  <a:lnTo>
                    <a:pt x="4800" y="29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08260" name="Freeform 4"/>
            <p:cNvSpPr>
              <a:spLocks/>
            </p:cNvSpPr>
            <p:nvPr/>
          </p:nvSpPr>
          <p:spPr bwMode="hidden">
            <a:xfrm>
              <a:off x="0" y="0"/>
              <a:ext cx="4562" cy="1199"/>
            </a:xfrm>
            <a:custGeom>
              <a:avLst/>
              <a:gdLst/>
              <a:ahLst/>
              <a:cxnLst>
                <a:cxn ang="0">
                  <a:pos x="4560" y="932"/>
                </a:cxn>
                <a:cxn ang="0">
                  <a:pos x="0" y="1199"/>
                </a:cxn>
                <a:cxn ang="0">
                  <a:pos x="0" y="0"/>
                </a:cxn>
                <a:cxn ang="0">
                  <a:pos x="4562" y="0"/>
                </a:cxn>
                <a:cxn ang="0">
                  <a:pos x="4560" y="932"/>
                </a:cxn>
                <a:cxn ang="0">
                  <a:pos x="4560" y="932"/>
                </a:cxn>
              </a:cxnLst>
              <a:rect l="0" t="0" r="r" b="b"/>
              <a:pathLst>
                <a:path w="4562" h="1199">
                  <a:moveTo>
                    <a:pt x="4560" y="932"/>
                  </a:moveTo>
                  <a:lnTo>
                    <a:pt x="0" y="1199"/>
                  </a:lnTo>
                  <a:lnTo>
                    <a:pt x="0" y="0"/>
                  </a:lnTo>
                  <a:lnTo>
                    <a:pt x="4562" y="0"/>
                  </a:lnTo>
                  <a:lnTo>
                    <a:pt x="4560" y="932"/>
                  </a:lnTo>
                  <a:lnTo>
                    <a:pt x="4560" y="93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08261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08262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08263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08264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r>
              <a:rPr lang="en-US"/>
              <a:t>19</a:t>
            </a:r>
          </a:p>
        </p:txBody>
      </p:sp>
      <p:sp>
        <p:nvSpPr>
          <p:cNvPr id="608265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fld id="{B3C4748C-A185-44AC-9731-1B0BF49664C5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</p:sldLayoutIdLst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82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82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82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82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82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8262" grpId="0" build="p" bldLvl="5" autoUpdateAnimBg="0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6082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6082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6082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6082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6082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9.jpeg"/><Relationship Id="rId2" Type="http://schemas.openxmlformats.org/officeDocument/2006/relationships/hyperlink" Target="http://www.google.com/url?sa=i&amp;rct=j&amp;q=child+opening+snack&amp;source=images&amp;cd=&amp;cad=rja&amp;docid=THANlTI--k-IlM&amp;tbnid=UWiUx2qUM8Sd_M:&amp;ved=0CAUQjRw&amp;url=http://www.kraftrecipes.com/yourkids/kids-nutrition/snack-ideas-for-kids.aspx&amp;ei=WNowUbrxLYnm0QGXt4GwDg&amp;bvm=bv.43148975,d.dmQ&amp;psig=AFQjCNE-XK3UbbLGVj8jtFSUov2V_My25A&amp;ust=1362242512870995" TargetMode="External"/><Relationship Id="rId1" Type="http://schemas.openxmlformats.org/officeDocument/2006/relationships/slideLayout" Target="../slideLayouts/slideLayout57.xml"/><Relationship Id="rId6" Type="http://schemas.openxmlformats.org/officeDocument/2006/relationships/hyperlink" Target="http://www.google.com/url?sa=i&amp;rct=j&amp;q=child+opening+medicine&amp;source=images&amp;cd=&amp;cad=rja&amp;docid=NGgn92XvReQylM&amp;tbnid=dPD8MyFQyW5h_M:&amp;ved=0CAUQjRw&amp;url=http://www.cpsc.gov/onsafety/2012/03/50-years-of-preventing-poisoning/&amp;ei=ztowUdKBCarq0AH30YCwDw&amp;bvm=bv.43148975,d.dmQ&amp;psig=AFQjCNEIMpUECROkQmSI5wNmZL-3-2BJ9g&amp;ust=1362242628031104" TargetMode="External"/><Relationship Id="rId5" Type="http://schemas.openxmlformats.org/officeDocument/2006/relationships/image" Target="../media/image8.jpeg"/><Relationship Id="rId4" Type="http://schemas.openxmlformats.org/officeDocument/2006/relationships/hyperlink" Target="http://www.google.com/url?sa=i&amp;rct=j&amp;q=biodegradable+sunchip&amp;source=images&amp;cd=&amp;cad=rja&amp;docid=8E74s5mNqnY6BM&amp;tbnid=fgKJm5WncbESjM:&amp;ved=0CAUQjRw&amp;url=http://www.gbb.org/news/world%E2%80%99s-first-100-compostable-chip-bag/&amp;ei=h9owUd3aGuy30gGcsoHIBQ&amp;bvm=bv.43148975,d.dmQ&amp;psig=AFQjCNF1JD2Z3n4ToTMQnBsvoXj3AkRUIg&amp;ust=1362242551690448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google.com/url?sa=i&amp;rct=j&amp;q=brands&amp;source=images&amp;cd=&amp;cad=rja&amp;docid=FcavHlIDHN71BM&amp;tbnid=j1QyQ9fLeZQSSM:&amp;ved=0CAUQjRw&amp;url=http://mashable.com/2012/06/28/socialcam-brands/&amp;ei=BtswUdmuFuPR0wGs14CQBQ&amp;bvm=bv.43148975,d.dmQ&amp;psig=AFQjCNGIxZrcg-7BhC-QFANKBesRMkAv7A&amp;ust=1362242671134361" TargetMode="External"/><Relationship Id="rId1" Type="http://schemas.openxmlformats.org/officeDocument/2006/relationships/slideLayout" Target="../slideLayouts/slideLayout5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google.com/url?sa=i&amp;rct=j&amp;q=trademark+symbol&amp;source=images&amp;cd=&amp;cad=rja&amp;docid=O4fBub5Ab3AqDM&amp;tbnid=XLw7v0BvyATuaM:&amp;ved=0CAUQjRw&amp;url=http://www.logodesignlove.com/trademark-symbols&amp;ei=bfQwUaH3L4ft0gHUkoFA&amp;psig=AFQjCNHngxgMTk_NgHyf6YaACduM-CSIqg&amp;ust=1362249187239659" TargetMode="External"/><Relationship Id="rId1" Type="http://schemas.openxmlformats.org/officeDocument/2006/relationships/slideLayout" Target="../slideLayouts/slideLayout57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://www.google.com/url?sa=i&amp;rct=j&amp;q=blue+chip+athlete&amp;source=images&amp;cd=&amp;cad=rja&amp;docid=GBQv3Cnsjl6ReM&amp;tbnid=p-uf8Fk2uw7bIM:&amp;ved=0CAUQjRw&amp;url=http://www.eventbrite.com/org/3045971586?s=11752134&amp;ei=zPUwUeCiBIW50AHhvIGQCw&amp;psig=AFQjCNEDNlXgHMqpJm-uBOLAcJoH95jt3w&amp;ust=1362249541008216" TargetMode="External"/><Relationship Id="rId1" Type="http://schemas.openxmlformats.org/officeDocument/2006/relationships/slideLayout" Target="../slideLayouts/slideLayout5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www.google.com/url?sa=i&amp;rct=j&amp;q=ncaa+logo&amp;source=images&amp;cd=&amp;cad=rja&amp;docid=emz6W0V0wwQHRM&amp;tbnid=PlYBO5JVcxnfIM:&amp;ved=0CAUQjRw&amp;url=http://sportsmerchnews.com/category/ncaa/&amp;ei=BfYwUbHVO8b00QG1-oCwBw&amp;psig=AFQjCNGiG8yP5CQ438_ZfXwqVG8_MuFIMQ&amp;ust=1362249605441021" TargetMode="External"/><Relationship Id="rId1" Type="http://schemas.openxmlformats.org/officeDocument/2006/relationships/slideLayout" Target="../slideLayouts/slideLayout5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www.google.com/url?sa=i&amp;rct=j&amp;q=us+women's+olympic+soccer+team+picture+hope+solo&amp;source=images&amp;cd=&amp;cad=rja&amp;docid=y-yzgYiNPAnN6M&amp;tbnid=h3KuW6vu8BVz0M:&amp;ved=0CAUQjRw&amp;url=http://sportsillustrated.cnn.com/2012/olympics/2012/writers/grant_wahl/08/03/us-womens-soccer-defense/index.html&amp;ei=Y_cwUaK-KMny0wGt04BY&amp;bvm=bv.43148975,d.dmQ&amp;psig=AFQjCNHG9PDVqSITB3eShqOOsErrpoAc3w&amp;ust=1362249941854172" TargetMode="External"/><Relationship Id="rId1" Type="http://schemas.openxmlformats.org/officeDocument/2006/relationships/slideLayout" Target="../slideLayouts/slideLayout5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www.google.com/url?sa=i&amp;rct=j&amp;q=childrens+tv+programing&amp;source=images&amp;cd=&amp;cad=rja&amp;docid=mtehfuJhTTKV-M&amp;tbnid=hQnnmxy5tY_KpM:&amp;ved=0CAUQjRw&amp;url=http://www.dipity.com/ParkerGibson/Broadcasting-Timeline/&amp;ei=svcwUZayHcS30QGA8YHoCQ&amp;bvm=bv.43148975,d.dmQ&amp;psig=AFQjCNGrxFYBEXn2UlJUysej7cEeMq_LRQ&amp;ust=1362250026279919" TargetMode="External"/><Relationship Id="rId1" Type="http://schemas.openxmlformats.org/officeDocument/2006/relationships/slideLayout" Target="../slideLayouts/slideLayout5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5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5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7.xml"/><Relationship Id="rId5" Type="http://schemas.openxmlformats.org/officeDocument/2006/relationships/image" Target="../media/image4.jpeg"/><Relationship Id="rId4" Type="http://schemas.openxmlformats.org/officeDocument/2006/relationships/hyperlink" Target="http://www.google.com/url?sa=i&amp;rct=j&amp;q=pedicure&amp;source=images&amp;cd=&amp;cad=rja&amp;docid=08y7Syq2BWFGUM&amp;tbnid=YbQgmSZ_dXATIM:&amp;ved=0CAUQjRw&amp;url=http://www.golocalprov.com/beauty/5-great-spring-pedicures/&amp;ei=X9kwUbXJFKWD0QHWwoDYBA&amp;bvm=bv.43148975,d.dmQ&amp;psig=AFQjCNFFJE51qtc98cehCH-ykNr7gPWjHQ&amp;ust=1362242237985917" TargetMode="Externa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5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hyperlink" Target="http://www.google.com/url?sa=i&amp;rct=j&amp;q=&amp;esrc=s&amp;frm=1&amp;source=images&amp;cd=&amp;cad=rja&amp;docid=gFfs0SKw90O4dM&amp;tbnid=BiS1wJoORhVu_M:&amp;ved=0CAUQjRw&amp;url=http://www.slashgear.com/honda-tech-hopes-to-reduce-traffic-congestion-30225244/&amp;ei=FO85UaOlLO2I0QHam4CQAw&amp;bvm=bv.43287494,d.dmQ&amp;psig=AFQjCNH-KvbdSdneH_x-Y9RxUO0CUhEWWQ&amp;ust=1362837648047030" TargetMode="External"/><Relationship Id="rId1" Type="http://schemas.openxmlformats.org/officeDocument/2006/relationships/slideLayout" Target="../slideLayouts/slideLayout57.xml"/><Relationship Id="rId5" Type="http://schemas.openxmlformats.org/officeDocument/2006/relationships/image" Target="../media/image25.jpeg"/><Relationship Id="rId4" Type="http://schemas.openxmlformats.org/officeDocument/2006/relationships/hyperlink" Target="http://www.google.com/url?sa=i&amp;rct=j&amp;q=&amp;esrc=s&amp;frm=1&amp;source=images&amp;cd=&amp;cad=rja&amp;docid=cKfnW_YY1Pi0HM&amp;tbnid=lStQ2HTpDiu-MM:&amp;ved=0CAUQjRw&amp;url=http://www.grcea.com/sales-target-closer-for-bmw-than-previously-expected.html/bmw-logo&amp;ei=Nu85UZCZLoW-0QGSjoC4Cg&amp;bvm=bv.43287494,d.dmQ&amp;psig=AFQjCNH_Q80CZzzq4EGMhYAuIWhyPHQTwA&amp;ust=1362837682685812" TargetMode="Externa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E325285-0F7C-4DC3-9381-14AC16B065DD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 bwMode="auto">
          <a:xfrm>
            <a:off x="685800" y="1295400"/>
            <a:ext cx="7772400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0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The Product Is Sports and Entertainment      </a:t>
            </a:r>
            <a:endParaRPr kumimoji="0" lang="en-US" sz="54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Rectangle 5"/>
          <p:cNvSpPr txBox="1">
            <a:spLocks noChangeArrowheads="1"/>
          </p:cNvSpPr>
          <p:nvPr/>
        </p:nvSpPr>
        <p:spPr bwMode="auto">
          <a:xfrm>
            <a:off x="609600" y="3733800"/>
            <a:ext cx="80772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033463" marR="0" lvl="0" indent="-1033463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7.1 The Product Mix </a:t>
            </a:r>
          </a:p>
          <a:p>
            <a:pPr marL="1033463" marR="0" lvl="0" indent="-1033463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7.2 Recruiting Athletes &amp; Entertainers </a:t>
            </a:r>
          </a:p>
          <a:p>
            <a:pPr marL="1033463" marR="0" lvl="0" indent="-1033463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7.3 Customized Entertainment </a:t>
            </a:r>
          </a:p>
          <a:p>
            <a:pPr marL="1033463" marR="0" lvl="0" indent="-1033463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7.4 Product Marketing Strategies </a:t>
            </a: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3048000" y="457200"/>
            <a:ext cx="2971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4400" b="1">
                <a:solidFill>
                  <a:schemeClr val="hlink"/>
                </a:solidFill>
                <a:latin typeface="Arial" charset="0"/>
              </a:rPr>
              <a:t>Chapter 7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A971F-21DD-46D3-80AB-CC26B7B17EB5}" type="slidenum">
              <a:rPr lang="en-US"/>
              <a:pPr/>
              <a:t>10</a:t>
            </a:fld>
            <a:endParaRPr lang="en-US"/>
          </a:p>
        </p:txBody>
      </p:sp>
      <p:sp>
        <p:nvSpPr>
          <p:cNvPr id="5611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1143000"/>
          </a:xfrm>
        </p:spPr>
        <p:txBody>
          <a:bodyPr/>
          <a:lstStyle/>
          <a:p>
            <a:r>
              <a:rPr lang="en-US">
                <a:solidFill>
                  <a:schemeClr val="hlink"/>
                </a:solidFill>
              </a:rPr>
              <a:t>#2 ~ Packaging</a:t>
            </a:r>
          </a:p>
        </p:txBody>
      </p:sp>
      <p:sp>
        <p:nvSpPr>
          <p:cNvPr id="561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8229600" cy="4495800"/>
          </a:xfrm>
        </p:spPr>
        <p:txBody>
          <a:bodyPr/>
          <a:lstStyle/>
          <a:p>
            <a:r>
              <a:rPr lang="en-US" dirty="0"/>
              <a:t>Product packaging components to consider include</a:t>
            </a:r>
          </a:p>
          <a:p>
            <a:pPr lvl="1"/>
            <a:r>
              <a:rPr lang="en-US" dirty="0"/>
              <a:t> ease of use</a:t>
            </a:r>
          </a:p>
          <a:p>
            <a:pPr lvl="1"/>
            <a:r>
              <a:rPr lang="en-US" dirty="0"/>
              <a:t> safety</a:t>
            </a:r>
          </a:p>
          <a:p>
            <a:pPr lvl="1"/>
            <a:r>
              <a:rPr lang="en-US" dirty="0"/>
              <a:t> accessibility</a:t>
            </a:r>
          </a:p>
          <a:p>
            <a:pPr lvl="1"/>
            <a:r>
              <a:rPr lang="en-US" dirty="0"/>
              <a:t> </a:t>
            </a:r>
            <a:r>
              <a:rPr lang="en-US" dirty="0" smtClean="0"/>
              <a:t>environmentally friendly</a:t>
            </a:r>
            <a:endParaRPr lang="en-US" dirty="0"/>
          </a:p>
        </p:txBody>
      </p:sp>
      <p:pic>
        <p:nvPicPr>
          <p:cNvPr id="45058" name="Picture 2" descr="http://www.kraftrecipes.com/SiteCollectionImages/ImageRepository/bflf-kids/heros/learn-snack-ideas-for-kids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5105400"/>
            <a:ext cx="2286000" cy="1492724"/>
          </a:xfrm>
          <a:prstGeom prst="rect">
            <a:avLst/>
          </a:prstGeom>
          <a:noFill/>
        </p:spPr>
      </p:pic>
      <p:pic>
        <p:nvPicPr>
          <p:cNvPr id="45060" name="Picture 4" descr="http://www.gbb.org/wp-content/uploads/2011/08/sun-chips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72200" y="2590800"/>
            <a:ext cx="2743200" cy="4076701"/>
          </a:xfrm>
          <a:prstGeom prst="rect">
            <a:avLst/>
          </a:prstGeom>
          <a:noFill/>
        </p:spPr>
      </p:pic>
      <p:pic>
        <p:nvPicPr>
          <p:cNvPr id="45062" name="Picture 6" descr="http://www.cpsc.gov/onsafety/wp-content/uploads/boy-opening-medicine-bottles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29000" y="5105400"/>
            <a:ext cx="2247900" cy="14986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388BE-EA4A-41ED-94D7-685885C7F812}" type="slidenum">
              <a:rPr lang="en-US"/>
              <a:pPr/>
              <a:t>11</a:t>
            </a:fld>
            <a:endParaRPr lang="en-US"/>
          </a:p>
        </p:txBody>
      </p:sp>
      <p:sp>
        <p:nvSpPr>
          <p:cNvPr id="56217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762000"/>
            <a:ext cx="3886200" cy="1143000"/>
          </a:xfrm>
        </p:spPr>
        <p:txBody>
          <a:bodyPr/>
          <a:lstStyle/>
          <a:p>
            <a:r>
              <a:rPr lang="en-US" dirty="0">
                <a:solidFill>
                  <a:schemeClr val="hlink"/>
                </a:solidFill>
              </a:rPr>
              <a:t>#3 ~ Brand</a:t>
            </a:r>
          </a:p>
        </p:txBody>
      </p:sp>
      <p:sp>
        <p:nvSpPr>
          <p:cNvPr id="562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895600"/>
            <a:ext cx="8458200" cy="3276600"/>
          </a:xfrm>
        </p:spPr>
        <p:txBody>
          <a:bodyPr/>
          <a:lstStyle/>
          <a:p>
            <a:r>
              <a:rPr lang="en-US" sz="2800" b="1" dirty="0"/>
              <a:t>brand</a:t>
            </a:r>
          </a:p>
          <a:p>
            <a:pPr lvl="1"/>
            <a:r>
              <a:rPr lang="en-US" sz="2400" dirty="0"/>
              <a:t>the name, symbol, word, design, or combination of these elements that identifies a product, service, or </a:t>
            </a:r>
            <a:r>
              <a:rPr lang="en-US" sz="2400" dirty="0" smtClean="0"/>
              <a:t>company</a:t>
            </a:r>
          </a:p>
          <a:p>
            <a:pPr lvl="1"/>
            <a:endParaRPr lang="en-US" sz="2400" dirty="0" smtClean="0"/>
          </a:p>
          <a:p>
            <a:pPr lvl="1"/>
            <a:r>
              <a:rPr lang="en-US" sz="2400" dirty="0" smtClean="0"/>
              <a:t>represents the company’s reputation of quality, reliability, and status in the marketplace</a:t>
            </a:r>
            <a:endParaRPr lang="en-US" sz="2400" dirty="0"/>
          </a:p>
        </p:txBody>
      </p:sp>
      <p:pic>
        <p:nvPicPr>
          <p:cNvPr id="44034" name="Picture 2" descr="http://rack.3.mshcdn.com/media/ZgkyMDEyLzEyLzA0L2I0L3RvcDEwYnJhbmRzLmJGRC5qcGcKcAl0aHVtYgk5NTB4NTM0IwplCWpwZw/2b25f56e/4c7/top-10-brands-on-socialcam-eef22540dd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46942" y="228600"/>
            <a:ext cx="4877984" cy="27432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25285-0F7C-4DC3-9381-14AC16B065DD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130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42754"/>
            <a:ext cx="9144000" cy="5777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388BE-EA4A-41ED-94D7-685885C7F812}" type="slidenum">
              <a:rPr lang="en-US"/>
              <a:pPr/>
              <a:t>13</a:t>
            </a:fld>
            <a:endParaRPr lang="en-US"/>
          </a:p>
        </p:txBody>
      </p:sp>
      <p:sp>
        <p:nvSpPr>
          <p:cNvPr id="56217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572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hlink"/>
                </a:solidFill>
              </a:rPr>
              <a:t>#</a:t>
            </a:r>
            <a:r>
              <a:rPr lang="en-US" dirty="0">
                <a:solidFill>
                  <a:schemeClr val="hlink"/>
                </a:solidFill>
              </a:rPr>
              <a:t>3 ~ Brand</a:t>
            </a:r>
          </a:p>
        </p:txBody>
      </p:sp>
      <p:sp>
        <p:nvSpPr>
          <p:cNvPr id="562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924800" cy="4876800"/>
          </a:xfrm>
        </p:spPr>
        <p:txBody>
          <a:bodyPr/>
          <a:lstStyle/>
          <a:p>
            <a:r>
              <a:rPr lang="en-US" sz="2800" b="1" dirty="0" smtClean="0"/>
              <a:t>trademark</a:t>
            </a:r>
            <a:endParaRPr lang="en-US" sz="2800" b="1" dirty="0"/>
          </a:p>
          <a:p>
            <a:pPr lvl="1"/>
            <a:r>
              <a:rPr lang="en-US" sz="2400" dirty="0"/>
              <a:t>the legal protection of words and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symbols </a:t>
            </a:r>
            <a:r>
              <a:rPr lang="en-US" sz="2400" dirty="0"/>
              <a:t>used by a </a:t>
            </a:r>
            <a:r>
              <a:rPr lang="en-US" sz="2400" dirty="0" smtClean="0"/>
              <a:t>company</a:t>
            </a:r>
          </a:p>
          <a:p>
            <a:pPr lvl="1"/>
            <a:r>
              <a:rPr lang="en-US" sz="2400" dirty="0" smtClean="0"/>
              <a:t>makes it illegal for other companies </a:t>
            </a:r>
            <a:br>
              <a:rPr lang="en-US" sz="2400" dirty="0" smtClean="0"/>
            </a:br>
            <a:r>
              <a:rPr lang="en-US" sz="2400" dirty="0" smtClean="0"/>
              <a:t>to use the brand name.</a:t>
            </a:r>
          </a:p>
          <a:p>
            <a:pPr lvl="1"/>
            <a:endParaRPr lang="en-US" sz="2400" dirty="0"/>
          </a:p>
          <a:p>
            <a:r>
              <a:rPr lang="en-US" sz="2800" b="1" dirty="0"/>
              <a:t>licensed brand</a:t>
            </a:r>
          </a:p>
          <a:p>
            <a:pPr lvl="1"/>
            <a:r>
              <a:rPr lang="en-US" sz="2400" dirty="0"/>
              <a:t>a well-known name and/or symbol established by one company and </a:t>
            </a:r>
            <a:r>
              <a:rPr lang="en-US" sz="2400" u="sng" dirty="0"/>
              <a:t>sold for use </a:t>
            </a:r>
            <a:r>
              <a:rPr lang="en-US" sz="2400" dirty="0"/>
              <a:t>by another </a:t>
            </a:r>
            <a:r>
              <a:rPr lang="en-US" sz="2400" dirty="0" smtClean="0"/>
              <a:t>company</a:t>
            </a:r>
          </a:p>
          <a:p>
            <a:pPr lvl="1"/>
            <a:r>
              <a:rPr lang="en-US" sz="2400" b="1" i="1" dirty="0" smtClean="0"/>
              <a:t>Disney</a:t>
            </a:r>
            <a:r>
              <a:rPr lang="en-US" sz="2400" dirty="0" smtClean="0"/>
              <a:t>: sells licenses to use their characters on toys and clothing.  They then receive a % of the sales from the merchandise bearing their name.</a:t>
            </a:r>
            <a:endParaRPr lang="en-US" sz="2400" dirty="0"/>
          </a:p>
        </p:txBody>
      </p:sp>
      <p:pic>
        <p:nvPicPr>
          <p:cNvPr id="43012" name="Picture 4" descr="http://www.logodesignlove.com/images/monograms/tm-symbol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1981200"/>
            <a:ext cx="1875106" cy="1600200"/>
          </a:xfrm>
          <a:prstGeom prst="rect">
            <a:avLst/>
          </a:prstGeom>
          <a:noFill/>
        </p:spPr>
      </p:pic>
      <p:pic>
        <p:nvPicPr>
          <p:cNvPr id="43018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703535">
            <a:off x="536731" y="5820422"/>
            <a:ext cx="914400" cy="736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D9ABD-FCBC-4C88-A0C7-E9349D8EA298}" type="slidenum">
              <a:rPr lang="en-US"/>
              <a:pPr/>
              <a:t>14</a:t>
            </a:fld>
            <a:endParaRPr lang="en-US"/>
          </a:p>
        </p:txBody>
      </p:sp>
      <p:sp>
        <p:nvSpPr>
          <p:cNvPr id="557060" name="Rectangle 4"/>
          <p:cNvSpPr>
            <a:spLocks noChangeArrowheads="1"/>
          </p:cNvSpPr>
          <p:nvPr/>
        </p:nvSpPr>
        <p:spPr bwMode="auto">
          <a:xfrm>
            <a:off x="228600" y="381000"/>
            <a:ext cx="8534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r>
              <a:rPr lang="en-US" sz="4800" dirty="0"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rPr>
              <a:t>5 stages of brand recognition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81000" y="1600200"/>
          <a:ext cx="8382000" cy="4724400"/>
        </p:xfrm>
        <a:graphic>
          <a:graphicData uri="http://schemas.openxmlformats.org/drawingml/2006/table">
            <a:tbl>
              <a:tblPr firstCol="1">
                <a:tableStyleId>{F5AB1C69-6EDB-4FF4-983F-18BD219EF322}</a:tableStyleId>
              </a:tblPr>
              <a:tblGrid>
                <a:gridCol w="2209800"/>
                <a:gridCol w="6172200"/>
              </a:tblGrid>
              <a:tr h="944880">
                <a:tc>
                  <a:txBody>
                    <a:bodyPr/>
                    <a:lstStyle/>
                    <a:p>
                      <a:r>
                        <a:rPr lang="en-US" u="sng" dirty="0" smtClean="0">
                          <a:solidFill>
                            <a:schemeClr val="bg2"/>
                          </a:solidFill>
                        </a:rPr>
                        <a:t>non-recognition</a:t>
                      </a:r>
                      <a:endParaRPr lang="en-US" dirty="0">
                        <a:solidFill>
                          <a:schemeClr val="bg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unable</a:t>
                      </a:r>
                      <a:r>
                        <a:rPr lang="en-US" dirty="0" smtClean="0"/>
                        <a:t> to identify brand</a:t>
                      </a:r>
                    </a:p>
                    <a:p>
                      <a:r>
                        <a:rPr lang="en-US" dirty="0" smtClean="0"/>
                        <a:t>- consumers don’t know or trust the brand yet</a:t>
                      </a:r>
                      <a:endParaRPr lang="en-US" dirty="0"/>
                    </a:p>
                  </a:txBody>
                  <a:tcPr anchor="ctr"/>
                </a:tc>
              </a:tr>
              <a:tr h="944880">
                <a:tc>
                  <a:txBody>
                    <a:bodyPr/>
                    <a:lstStyle/>
                    <a:p>
                      <a:r>
                        <a:rPr lang="en-US" u="sng" dirty="0" smtClean="0">
                          <a:solidFill>
                            <a:schemeClr val="bg2"/>
                          </a:solidFill>
                        </a:rPr>
                        <a:t>rejection</a:t>
                      </a:r>
                      <a:endParaRPr lang="en-US" dirty="0">
                        <a:solidFill>
                          <a:schemeClr val="bg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will not </a:t>
                      </a:r>
                      <a:r>
                        <a:rPr lang="en-US" dirty="0" smtClean="0"/>
                        <a:t>purchase that brand</a:t>
                      </a:r>
                    </a:p>
                    <a:p>
                      <a:r>
                        <a:rPr lang="en-US" dirty="0" smtClean="0"/>
                        <a:t>- poor quality, recalls for safety, too pricey</a:t>
                      </a:r>
                      <a:endParaRPr lang="en-US" dirty="0"/>
                    </a:p>
                  </a:txBody>
                  <a:tcPr anchor="ctr"/>
                </a:tc>
              </a:tr>
              <a:tr h="944880">
                <a:tc>
                  <a:txBody>
                    <a:bodyPr/>
                    <a:lstStyle/>
                    <a:p>
                      <a:r>
                        <a:rPr lang="en-US" u="sng" dirty="0" smtClean="0">
                          <a:solidFill>
                            <a:schemeClr val="bg2"/>
                          </a:solidFill>
                        </a:rPr>
                        <a:t>recognition</a:t>
                      </a:r>
                      <a:endParaRPr lang="en-US" dirty="0">
                        <a:solidFill>
                          <a:schemeClr val="bg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know brand, but has </a:t>
                      </a:r>
                      <a:r>
                        <a:rPr lang="en-US" b="1" dirty="0" smtClean="0"/>
                        <a:t>little influence</a:t>
                      </a:r>
                      <a:endParaRPr lang="en-US" b="1" dirty="0"/>
                    </a:p>
                  </a:txBody>
                  <a:tcPr anchor="ctr"/>
                </a:tc>
              </a:tr>
              <a:tr h="944880">
                <a:tc>
                  <a:txBody>
                    <a:bodyPr/>
                    <a:lstStyle/>
                    <a:p>
                      <a:r>
                        <a:rPr lang="en-US" u="sng" dirty="0" smtClean="0">
                          <a:solidFill>
                            <a:schemeClr val="bg2"/>
                          </a:solidFill>
                        </a:rPr>
                        <a:t>preference</a:t>
                      </a:r>
                      <a:endParaRPr lang="en-US" dirty="0">
                        <a:solidFill>
                          <a:schemeClr val="bg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brand is </a:t>
                      </a:r>
                      <a:r>
                        <a:rPr lang="en-US" b="1" dirty="0" smtClean="0"/>
                        <a:t>valuable</a:t>
                      </a:r>
                      <a:r>
                        <a:rPr lang="en-US" dirty="0" smtClean="0"/>
                        <a:t> to consumer</a:t>
                      </a:r>
                    </a:p>
                    <a:p>
                      <a:r>
                        <a:rPr lang="en-US" dirty="0" smtClean="0"/>
                        <a:t>- will purchase brand if readily available but may purchase another brand if it is not. </a:t>
                      </a:r>
                      <a:endParaRPr lang="en-US" dirty="0"/>
                    </a:p>
                  </a:txBody>
                  <a:tcPr anchor="ctr"/>
                </a:tc>
              </a:tr>
              <a:tr h="944880">
                <a:tc>
                  <a:txBody>
                    <a:bodyPr/>
                    <a:lstStyle/>
                    <a:p>
                      <a:r>
                        <a:rPr lang="en-US" u="sng" dirty="0" smtClean="0">
                          <a:solidFill>
                            <a:schemeClr val="bg2"/>
                          </a:solidFill>
                        </a:rPr>
                        <a:t>insistence</a:t>
                      </a:r>
                      <a:endParaRPr lang="en-US" dirty="0">
                        <a:solidFill>
                          <a:schemeClr val="bg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must have</a:t>
                      </a:r>
                      <a:r>
                        <a:rPr lang="en-US" b="1" baseline="0" dirty="0" smtClean="0"/>
                        <a:t> </a:t>
                      </a:r>
                      <a:r>
                        <a:rPr lang="en-US" baseline="0" dirty="0" smtClean="0"/>
                        <a:t>this brand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- rejects all other even if their preferred is not available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048000" y="6396335"/>
            <a:ext cx="289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+mn-lt"/>
              </a:rPr>
              <a:t>Page 175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1C2F1-DC5E-4700-9D49-6749B8F980E0}" type="slidenum">
              <a:rPr lang="en-US"/>
              <a:pPr/>
              <a:t>15</a:t>
            </a:fld>
            <a:endParaRPr lang="en-US"/>
          </a:p>
        </p:txBody>
      </p:sp>
      <p:sp>
        <p:nvSpPr>
          <p:cNvPr id="4464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2667000"/>
            <a:ext cx="8686800" cy="3243263"/>
          </a:xfrm>
          <a:noFill/>
          <a:ln/>
        </p:spPr>
        <p:txBody>
          <a:bodyPr/>
          <a:lstStyle/>
          <a:p>
            <a:endParaRPr lang="en-US" sz="3600" dirty="0" smtClean="0"/>
          </a:p>
          <a:p>
            <a:r>
              <a:rPr lang="en-US" sz="3600" b="1" dirty="0" smtClean="0"/>
              <a:t>Product Mix: </a:t>
            </a:r>
          </a:p>
          <a:p>
            <a:pPr lvl="1"/>
            <a:r>
              <a:rPr lang="en-US" dirty="0" smtClean="0"/>
              <a:t>total assorted features associated w/ the product</a:t>
            </a:r>
          </a:p>
          <a:p>
            <a:pPr marL="1593850" lvl="2"/>
            <a:r>
              <a:rPr lang="en-US" sz="3200" dirty="0" smtClean="0"/>
              <a:t>product line</a:t>
            </a:r>
          </a:p>
          <a:p>
            <a:pPr marL="1593850" lvl="2"/>
            <a:r>
              <a:rPr lang="en-US" sz="3200" dirty="0" smtClean="0"/>
              <a:t>product packaging</a:t>
            </a:r>
          </a:p>
          <a:p>
            <a:pPr marL="1593850" lvl="2"/>
            <a:r>
              <a:rPr lang="en-US" sz="3200" dirty="0" smtClean="0"/>
              <a:t>brand name</a:t>
            </a:r>
            <a:endParaRPr lang="en-US" sz="3600" dirty="0" smtClean="0"/>
          </a:p>
        </p:txBody>
      </p:sp>
      <p:pic>
        <p:nvPicPr>
          <p:cNvPr id="446467" name="Picture 3"/>
          <p:cNvPicPr>
            <a:picLocks noChangeAspect="1" noChangeArrowheads="1"/>
          </p:cNvPicPr>
          <p:nvPr/>
        </p:nvPicPr>
        <p:blipFill>
          <a:blip r:embed="rId2" cstate="print"/>
          <a:srcRect t="3226"/>
          <a:stretch>
            <a:fillRect/>
          </a:stretch>
        </p:blipFill>
        <p:spPr bwMode="auto">
          <a:xfrm>
            <a:off x="381000" y="457200"/>
            <a:ext cx="785653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3048000" y="762001"/>
            <a:ext cx="57150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What are the components of the product mix?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n"/>
              <a:tabLst/>
              <a:defRPr/>
            </a:pP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n"/>
              <a:tabLst/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cs typeface="+mn-cs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CC389-CE68-4E59-BA14-6350E3A8F177}" type="slidenum">
              <a:rPr lang="en-US"/>
              <a:pPr/>
              <a:t>16</a:t>
            </a:fld>
            <a:endParaRPr lang="en-US"/>
          </a:p>
        </p:txBody>
      </p:sp>
      <p:sp>
        <p:nvSpPr>
          <p:cNvPr id="398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09600"/>
            <a:ext cx="8305800" cy="1371600"/>
          </a:xfrm>
        </p:spPr>
        <p:txBody>
          <a:bodyPr/>
          <a:lstStyle/>
          <a:p>
            <a:r>
              <a:rPr lang="en-US" sz="2000">
                <a:solidFill>
                  <a:srgbClr val="339933"/>
                </a:solidFill>
              </a:rPr>
              <a:t>Lesson 7.2</a:t>
            </a:r>
            <a:r>
              <a:rPr lang="en-US" sz="2000">
                <a:solidFill>
                  <a:srgbClr val="00CC00"/>
                </a:solidFill>
              </a:rPr>
              <a:t/>
            </a:r>
            <a:br>
              <a:rPr lang="en-US" sz="2000">
                <a:solidFill>
                  <a:srgbClr val="00CC00"/>
                </a:solidFill>
              </a:rPr>
            </a:br>
            <a:r>
              <a:rPr lang="en-US" sz="4000">
                <a:solidFill>
                  <a:schemeClr val="tx1"/>
                </a:solidFill>
              </a:rPr>
              <a:t>Recruiting Athletes and Entertainers</a:t>
            </a:r>
            <a:r>
              <a:rPr lang="en-US" sz="4000">
                <a:solidFill>
                  <a:srgbClr val="990000"/>
                </a:solidFill>
              </a:rPr>
              <a:t> </a:t>
            </a:r>
          </a:p>
        </p:txBody>
      </p:sp>
      <p:sp>
        <p:nvSpPr>
          <p:cNvPr id="398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2205038"/>
            <a:ext cx="7772400" cy="37052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3600" b="1">
                <a:solidFill>
                  <a:schemeClr val="hlink"/>
                </a:solidFill>
              </a:rPr>
              <a:t>Goals</a:t>
            </a:r>
          </a:p>
          <a:p>
            <a:r>
              <a:rPr lang="en-US"/>
              <a:t>Define the bottom line for sports.</a:t>
            </a:r>
          </a:p>
          <a:p>
            <a:r>
              <a:rPr lang="en-US"/>
              <a:t>Explain the high cost of sports and entertainment events.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80B61-D090-4AEC-B4EC-CDF38B97D8BD}" type="slidenum">
              <a:rPr lang="en-US"/>
              <a:pPr/>
              <a:t>17</a:t>
            </a:fld>
            <a:endParaRPr lang="en-US"/>
          </a:p>
        </p:txBody>
      </p:sp>
      <p:sp>
        <p:nvSpPr>
          <p:cNvPr id="563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THE BOTTOM LINE FOR SPORTS</a:t>
            </a:r>
          </a:p>
        </p:txBody>
      </p:sp>
      <p:sp>
        <p:nvSpPr>
          <p:cNvPr id="563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978025"/>
            <a:ext cx="7924800" cy="4422775"/>
          </a:xfrm>
        </p:spPr>
        <p:txBody>
          <a:bodyPr/>
          <a:lstStyle/>
          <a:p>
            <a:r>
              <a:rPr lang="en-US" b="1" dirty="0"/>
              <a:t>blue-chip athletes</a:t>
            </a:r>
          </a:p>
          <a:p>
            <a:pPr lvl="1"/>
            <a:r>
              <a:rPr lang="en-US" dirty="0"/>
              <a:t>excellent athletes</a:t>
            </a:r>
          </a:p>
          <a:p>
            <a:pPr lvl="1"/>
            <a:r>
              <a:rPr lang="en-US" dirty="0"/>
              <a:t>demonstrate good character and leadership qualities </a:t>
            </a:r>
            <a:r>
              <a:rPr lang="en-US" b="1" dirty="0"/>
              <a:t>on</a:t>
            </a:r>
            <a:r>
              <a:rPr lang="en-US" dirty="0"/>
              <a:t> and </a:t>
            </a:r>
            <a:r>
              <a:rPr lang="en-US" b="1" dirty="0"/>
              <a:t>off</a:t>
            </a:r>
            <a:r>
              <a:rPr lang="en-US" dirty="0"/>
              <a:t> the field</a:t>
            </a:r>
          </a:p>
          <a:p>
            <a:pPr lvl="1"/>
            <a:endParaRPr lang="en-US" dirty="0"/>
          </a:p>
          <a:p>
            <a:r>
              <a:rPr lang="en-US" dirty="0"/>
              <a:t>The bottom line for sports is </a:t>
            </a:r>
            <a:r>
              <a:rPr lang="en-US" u="sng" dirty="0"/>
              <a:t>winning</a:t>
            </a:r>
            <a:r>
              <a:rPr lang="en-US" dirty="0"/>
              <a:t>.</a:t>
            </a:r>
          </a:p>
          <a:p>
            <a:r>
              <a:rPr lang="en-US" dirty="0"/>
              <a:t>The bottom line for business is </a:t>
            </a:r>
            <a:r>
              <a:rPr lang="en-US" u="sng" dirty="0"/>
              <a:t>profit</a:t>
            </a:r>
            <a:r>
              <a:rPr lang="en-US" dirty="0"/>
              <a:t>.</a:t>
            </a:r>
          </a:p>
          <a:p>
            <a:r>
              <a:rPr lang="en-US" u="sng" dirty="0"/>
              <a:t>Winning teams generate profit</a:t>
            </a:r>
            <a:r>
              <a:rPr lang="en-US" dirty="0"/>
              <a:t>.</a:t>
            </a:r>
          </a:p>
        </p:txBody>
      </p:sp>
      <p:pic>
        <p:nvPicPr>
          <p:cNvPr id="38914" name="Picture 2" descr="http://ebmedia.eventbrite.com/s3-s3/eventlogos/48339514/5049930478-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1371600"/>
            <a:ext cx="2286000" cy="1549831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35B96-3137-45C0-AC60-FE8EBDFB6AF0}" type="slidenum">
              <a:rPr lang="en-US"/>
              <a:pPr/>
              <a:t>18</a:t>
            </a:fld>
            <a:endParaRPr lang="en-US"/>
          </a:p>
        </p:txBody>
      </p:sp>
      <p:sp>
        <p:nvSpPr>
          <p:cNvPr id="564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hlink"/>
                </a:solidFill>
              </a:rPr>
              <a:t>NCAA Regulations</a:t>
            </a:r>
          </a:p>
        </p:txBody>
      </p:sp>
      <p:sp>
        <p:nvSpPr>
          <p:cNvPr id="564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905000"/>
            <a:ext cx="8686800" cy="4191000"/>
          </a:xfrm>
        </p:spPr>
        <p:txBody>
          <a:bodyPr/>
          <a:lstStyle/>
          <a:p>
            <a:r>
              <a:rPr lang="en-US" b="1" dirty="0"/>
              <a:t>NCAA</a:t>
            </a:r>
          </a:p>
          <a:p>
            <a:pPr lvl="1"/>
            <a:r>
              <a:rPr lang="en-US" b="1" dirty="0" smtClean="0"/>
              <a:t>N</a:t>
            </a:r>
            <a:r>
              <a:rPr lang="en-US" sz="2400" dirty="0" smtClean="0"/>
              <a:t>ational </a:t>
            </a:r>
            <a:r>
              <a:rPr lang="en-US" b="1" dirty="0" smtClean="0"/>
              <a:t>C</a:t>
            </a:r>
            <a:r>
              <a:rPr lang="en-US" sz="2400" dirty="0" smtClean="0"/>
              <a:t>ollegiate </a:t>
            </a:r>
            <a:r>
              <a:rPr lang="en-US" b="1" dirty="0" smtClean="0"/>
              <a:t>A</a:t>
            </a:r>
            <a:r>
              <a:rPr lang="en-US" sz="2400" dirty="0" smtClean="0"/>
              <a:t>thletic </a:t>
            </a:r>
            <a:r>
              <a:rPr lang="en-US" b="1" dirty="0" smtClean="0"/>
              <a:t>A</a:t>
            </a:r>
            <a:r>
              <a:rPr lang="en-US" sz="2400" dirty="0" smtClean="0"/>
              <a:t>ssociation</a:t>
            </a:r>
            <a:endParaRPr lang="en-US" sz="2600" dirty="0" smtClean="0"/>
          </a:p>
          <a:p>
            <a:pPr lvl="1"/>
            <a:r>
              <a:rPr lang="en-US" sz="2600" dirty="0" smtClean="0"/>
              <a:t>a </a:t>
            </a:r>
            <a:r>
              <a:rPr lang="en-US" sz="2600" dirty="0"/>
              <a:t>voluntary organization through which the nation’s colleges </a:t>
            </a:r>
            <a:r>
              <a:rPr lang="en-US" sz="2600" dirty="0" smtClean="0"/>
              <a:t>/universities </a:t>
            </a:r>
            <a:r>
              <a:rPr lang="en-US" sz="2600" dirty="0"/>
              <a:t>govern their </a:t>
            </a:r>
            <a:r>
              <a:rPr lang="en-US" sz="2600" dirty="0" smtClean="0"/>
              <a:t>athletic programs</a:t>
            </a:r>
          </a:p>
          <a:p>
            <a:pPr lvl="1"/>
            <a:endParaRPr lang="en-US" dirty="0" smtClean="0"/>
          </a:p>
          <a:p>
            <a:pPr lvl="1"/>
            <a:r>
              <a:rPr lang="en-US" sz="2600" dirty="0" smtClean="0"/>
              <a:t>Over 1,250 institutions, conferences, organizations</a:t>
            </a:r>
          </a:p>
          <a:p>
            <a:pPr lvl="1"/>
            <a:r>
              <a:rPr lang="en-US" sz="2600" dirty="0" smtClean="0"/>
              <a:t>Committed to the best interests, education &amp; athletic participation of the student athletes</a:t>
            </a:r>
          </a:p>
          <a:p>
            <a:pPr lvl="1"/>
            <a:endParaRPr lang="en-US" sz="2600" dirty="0" smtClean="0"/>
          </a:p>
          <a:p>
            <a:pPr lvl="1"/>
            <a:endParaRPr lang="en-US" dirty="0"/>
          </a:p>
        </p:txBody>
      </p:sp>
      <p:pic>
        <p:nvPicPr>
          <p:cNvPr id="37892" name="Picture 4" descr="http://sportsmerchnews.com/wp-content/uploads/2012/03/ncaa1.jpg?w=148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9000" y="304800"/>
            <a:ext cx="1666252" cy="16780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35B96-3137-45C0-AC60-FE8EBDFB6AF0}" type="slidenum">
              <a:rPr lang="en-US"/>
              <a:pPr/>
              <a:t>19</a:t>
            </a:fld>
            <a:endParaRPr lang="en-US"/>
          </a:p>
        </p:txBody>
      </p:sp>
      <p:sp>
        <p:nvSpPr>
          <p:cNvPr id="5642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>
                <a:solidFill>
                  <a:schemeClr val="hlink"/>
                </a:solidFill>
              </a:rPr>
              <a:t>NCAA Regulations</a:t>
            </a:r>
          </a:p>
        </p:txBody>
      </p:sp>
      <p:sp>
        <p:nvSpPr>
          <p:cNvPr id="564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371600"/>
            <a:ext cx="8686800" cy="4724400"/>
          </a:xfrm>
        </p:spPr>
        <p:txBody>
          <a:bodyPr/>
          <a:lstStyle/>
          <a:p>
            <a:r>
              <a:rPr lang="en-US" sz="3000" u="sng" dirty="0" smtClean="0"/>
              <a:t>Recruitment Violations</a:t>
            </a:r>
            <a:r>
              <a:rPr lang="en-US" sz="3000" dirty="0" smtClean="0"/>
              <a:t>:  </a:t>
            </a:r>
          </a:p>
          <a:p>
            <a:pPr marL="1155700" lvl="1"/>
            <a:r>
              <a:rPr lang="en-US" sz="2600" dirty="0" smtClean="0"/>
              <a:t>paying recruits bribes, </a:t>
            </a:r>
          </a:p>
          <a:p>
            <a:pPr marL="1155700" lvl="1"/>
            <a:r>
              <a:rPr lang="en-US" sz="2600" dirty="0" smtClean="0"/>
              <a:t>giving incentives recruit families, </a:t>
            </a:r>
          </a:p>
          <a:p>
            <a:pPr marL="1155700" lvl="1"/>
            <a:r>
              <a:rPr lang="en-US" sz="2600" dirty="0" smtClean="0"/>
              <a:t>altering transcripts </a:t>
            </a:r>
          </a:p>
          <a:p>
            <a:pPr lvl="1"/>
            <a:endParaRPr lang="en-US" sz="2600" dirty="0" smtClean="0"/>
          </a:p>
          <a:p>
            <a:r>
              <a:rPr lang="en-US" sz="3000" u="sng" dirty="0" smtClean="0"/>
              <a:t>NCAA Punishments</a:t>
            </a:r>
            <a:r>
              <a:rPr lang="en-US" sz="3000" dirty="0" smtClean="0"/>
              <a:t>:</a:t>
            </a:r>
          </a:p>
          <a:p>
            <a:pPr marL="1155700" lvl="1"/>
            <a:r>
              <a:rPr lang="en-US" sz="2400" dirty="0" smtClean="0"/>
              <a:t>Limiting scholarships offered</a:t>
            </a:r>
          </a:p>
          <a:p>
            <a:pPr marL="1155700" lvl="1"/>
            <a:r>
              <a:rPr lang="en-US" sz="2400" dirty="0" smtClean="0"/>
              <a:t>prohibiting post-season play</a:t>
            </a:r>
          </a:p>
          <a:p>
            <a:pPr marL="1155700" lvl="1"/>
            <a:r>
              <a:rPr lang="en-US" sz="2400" dirty="0" smtClean="0"/>
              <a:t>suspending players </a:t>
            </a:r>
          </a:p>
          <a:p>
            <a:pPr marL="1155700" lvl="1"/>
            <a:r>
              <a:rPr lang="en-US" sz="2400" dirty="0" smtClean="0"/>
              <a:t>forfeiting games</a:t>
            </a:r>
          </a:p>
          <a:p>
            <a:pPr marL="1155700" lvl="1"/>
            <a:r>
              <a:rPr lang="en-US" sz="2400" dirty="0" smtClean="0"/>
              <a:t>and even shutting down entire programs.</a:t>
            </a:r>
          </a:p>
          <a:p>
            <a:pPr lvl="1"/>
            <a:endParaRPr lang="en-US" sz="2400" b="1" dirty="0" smtClean="0"/>
          </a:p>
          <a:p>
            <a:endParaRPr lang="en-US" sz="3000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8D12F-764C-499A-8644-204E796FEBED}" type="slidenum">
              <a:rPr lang="en-US"/>
              <a:pPr/>
              <a:t>2</a:t>
            </a:fld>
            <a:endParaRPr lang="en-US"/>
          </a:p>
        </p:txBody>
      </p:sp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077200" cy="1143000"/>
          </a:xfrm>
        </p:spPr>
        <p:txBody>
          <a:bodyPr/>
          <a:lstStyle/>
          <a:p>
            <a:r>
              <a:rPr lang="en-US">
                <a:solidFill>
                  <a:schemeClr val="hlink"/>
                </a:solidFill>
              </a:rPr>
              <a:t>Winning Strategies</a:t>
            </a:r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743200"/>
            <a:ext cx="8458200" cy="3352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Brad Pitt has used his fame to draw attention to those in need.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children with AIDS in Africa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the plight of Haitian children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global poverty conditions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helped sponsor architectural competition to rebuild part of New Orleans  </a:t>
            </a:r>
          </a:p>
        </p:txBody>
      </p:sp>
      <p:sp>
        <p:nvSpPr>
          <p:cNvPr id="100356" name="Text Box 4"/>
          <p:cNvSpPr txBox="1">
            <a:spLocks noChangeArrowheads="1"/>
          </p:cNvSpPr>
          <p:nvPr/>
        </p:nvSpPr>
        <p:spPr bwMode="auto">
          <a:xfrm>
            <a:off x="457200" y="1219200"/>
            <a:ext cx="8382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600" b="1" dirty="0"/>
              <a:t>Fame and Fortune Used to Benefit </a:t>
            </a:r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en-US" sz="3600" b="1" dirty="0" smtClean="0"/>
              <a:t>Those </a:t>
            </a:r>
            <a:r>
              <a:rPr lang="en-US" sz="3600" b="1" dirty="0"/>
              <a:t>in Real Need 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A8756-EF63-44DA-99ED-36AF69E5A78B}" type="slidenum">
              <a:rPr lang="en-US"/>
              <a:pPr/>
              <a:t>20</a:t>
            </a:fld>
            <a:endParaRPr lang="en-US"/>
          </a:p>
        </p:txBody>
      </p:sp>
      <p:sp>
        <p:nvSpPr>
          <p:cNvPr id="567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hlink"/>
                </a:solidFill>
              </a:rPr>
              <a:t>Compensation for Athletes?</a:t>
            </a:r>
          </a:p>
        </p:txBody>
      </p:sp>
      <p:sp>
        <p:nvSpPr>
          <p:cNvPr id="567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Athletes receive scholarships and grants for their college education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After signing with an agent, a college athlete can no longer participate in college sports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In some states, proposals have been brought to the legislature to pay college athletes.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0E5C0-921C-4274-9C04-CD6541B28DA3}" type="slidenum">
              <a:rPr lang="en-US"/>
              <a:pPr/>
              <a:t>21</a:t>
            </a:fld>
            <a:endParaRPr lang="en-US"/>
          </a:p>
        </p:txBody>
      </p:sp>
      <p:sp>
        <p:nvSpPr>
          <p:cNvPr id="397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200400"/>
            <a:ext cx="8001000" cy="3021012"/>
          </a:xfrm>
          <a:noFill/>
          <a:ln/>
        </p:spPr>
        <p:txBody>
          <a:bodyPr/>
          <a:lstStyle/>
          <a:p>
            <a:r>
              <a:rPr lang="en-US" dirty="0" smtClean="0"/>
              <a:t>The bottom line for sports is </a:t>
            </a:r>
            <a:r>
              <a:rPr lang="en-US" u="sng" dirty="0" smtClean="0"/>
              <a:t>winning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bottom line for business is </a:t>
            </a:r>
            <a:r>
              <a:rPr lang="en-US" u="sng" dirty="0" smtClean="0"/>
              <a:t>profit</a:t>
            </a:r>
            <a:r>
              <a:rPr lang="en-US" dirty="0" smtClean="0"/>
              <a:t>.</a:t>
            </a:r>
          </a:p>
          <a:p>
            <a:r>
              <a:rPr lang="en-US" u="sng" dirty="0" smtClean="0"/>
              <a:t>Winning teams generate profit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397316" name="Picture 4"/>
          <p:cNvPicPr>
            <a:picLocks noChangeAspect="1" noChangeArrowheads="1"/>
          </p:cNvPicPr>
          <p:nvPr/>
        </p:nvPicPr>
        <p:blipFill>
          <a:blip r:embed="rId2" cstate="print"/>
          <a:srcRect t="3226"/>
          <a:stretch>
            <a:fillRect/>
          </a:stretch>
        </p:blipFill>
        <p:spPr bwMode="auto">
          <a:xfrm>
            <a:off x="381000" y="457200"/>
            <a:ext cx="785653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2819400" y="457200"/>
            <a:ext cx="6019800" cy="206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What is the bottom line for sports and how is it related to the bottom line for business?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7FD22-5F0A-440B-B4A7-830C6EC4373A}" type="slidenum">
              <a:rPr lang="en-US"/>
              <a:pPr/>
              <a:t>22</a:t>
            </a:fld>
            <a:endParaRPr lang="en-US"/>
          </a:p>
        </p:txBody>
      </p:sp>
      <p:sp>
        <p:nvSpPr>
          <p:cNvPr id="568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COST OF SUCCESS</a:t>
            </a:r>
          </a:p>
        </p:txBody>
      </p:sp>
      <p:sp>
        <p:nvSpPr>
          <p:cNvPr id="568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2593975"/>
          </a:xfrm>
        </p:spPr>
        <p:txBody>
          <a:bodyPr/>
          <a:lstStyle/>
          <a:p>
            <a:r>
              <a:rPr lang="en-US" dirty="0"/>
              <a:t>Success requires</a:t>
            </a:r>
          </a:p>
          <a:p>
            <a:pPr marL="1200150" lvl="1"/>
            <a:r>
              <a:rPr lang="en-US" dirty="0"/>
              <a:t> skilled coaches</a:t>
            </a:r>
          </a:p>
          <a:p>
            <a:pPr marL="1200150" lvl="1"/>
            <a:r>
              <a:rPr lang="en-US" dirty="0"/>
              <a:t> top-notch players</a:t>
            </a:r>
          </a:p>
          <a:p>
            <a:pPr marL="1200150" lvl="1"/>
            <a:r>
              <a:rPr lang="en-US" dirty="0"/>
              <a:t> popular entertainers</a:t>
            </a:r>
          </a:p>
        </p:txBody>
      </p:sp>
      <p:pic>
        <p:nvPicPr>
          <p:cNvPr id="568324" name="Picture 4"/>
          <p:cNvPicPr>
            <a:picLocks noChangeAspect="1" noChangeArrowheads="1"/>
          </p:cNvPicPr>
          <p:nvPr/>
        </p:nvPicPr>
        <p:blipFill>
          <a:blip r:embed="rId2" cstate="print"/>
          <a:srcRect l="40625" t="38542" r="33594" b="33333"/>
          <a:stretch>
            <a:fillRect/>
          </a:stretch>
        </p:blipFill>
        <p:spPr bwMode="auto">
          <a:xfrm>
            <a:off x="6858000" y="4953000"/>
            <a:ext cx="2057400" cy="168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A75EB-D606-465C-8D6A-A9BCAACBB700}" type="slidenum">
              <a:rPr lang="en-US"/>
              <a:pPr/>
              <a:t>23</a:t>
            </a:fld>
            <a:endParaRPr lang="en-US"/>
          </a:p>
        </p:txBody>
      </p:sp>
      <p:sp>
        <p:nvSpPr>
          <p:cNvPr id="569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>
                <a:solidFill>
                  <a:schemeClr val="hlink"/>
                </a:solidFill>
              </a:rPr>
              <a:t>Attracting and Keeping Coaches</a:t>
            </a:r>
          </a:p>
        </p:txBody>
      </p:sp>
      <p:sp>
        <p:nvSpPr>
          <p:cNvPr id="569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382000" cy="4495800"/>
          </a:xfrm>
        </p:spPr>
        <p:txBody>
          <a:bodyPr/>
          <a:lstStyle/>
          <a:p>
            <a:r>
              <a:rPr lang="en-US" dirty="0"/>
              <a:t>The best coaches can command annual salaries in excess of $1 million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Success = large bonuses, salary increases, etc.</a:t>
            </a:r>
            <a:br>
              <a:rPr lang="en-US" dirty="0" smtClean="0"/>
            </a:br>
            <a:endParaRPr lang="en-US" dirty="0"/>
          </a:p>
          <a:p>
            <a:r>
              <a:rPr lang="en-US" dirty="0"/>
              <a:t> </a:t>
            </a:r>
            <a:r>
              <a:rPr lang="en-US" b="1" dirty="0"/>
              <a:t>fringe benefits</a:t>
            </a:r>
          </a:p>
          <a:p>
            <a:pPr lvl="1"/>
            <a:r>
              <a:rPr lang="en-US" dirty="0"/>
              <a:t>incentives received in addition to base </a:t>
            </a:r>
            <a:r>
              <a:rPr lang="en-US" dirty="0" smtClean="0"/>
              <a:t>salary</a:t>
            </a:r>
          </a:p>
          <a:p>
            <a:pPr lvl="2">
              <a:buNone/>
            </a:pPr>
            <a:r>
              <a:rPr lang="en-US" dirty="0" smtClean="0"/>
              <a:t>~ Medical Insurance	~ Endorsements</a:t>
            </a:r>
          </a:p>
          <a:p>
            <a:pPr lvl="2">
              <a:buNone/>
            </a:pPr>
            <a:r>
              <a:rPr lang="en-US" dirty="0" smtClean="0"/>
              <a:t>~ Company Cars		~ Radio Shows</a:t>
            </a:r>
          </a:p>
          <a:p>
            <a:pPr lvl="2">
              <a:buNone/>
            </a:pPr>
            <a:r>
              <a:rPr lang="en-US" dirty="0" smtClean="0"/>
              <a:t>~ Paid Travel			~ Extra Income </a:t>
            </a:r>
            <a:r>
              <a:rPr lang="en-US" dirty="0" err="1" smtClean="0"/>
              <a:t>Opps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43461-DC2E-4675-BF34-434E1B779144}" type="slidenum">
              <a:rPr lang="en-US"/>
              <a:pPr/>
              <a:t>24</a:t>
            </a:fld>
            <a:endParaRPr lang="en-US" dirty="0"/>
          </a:p>
        </p:txBody>
      </p:sp>
      <p:sp>
        <p:nvSpPr>
          <p:cNvPr id="57037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458200" cy="1143000"/>
          </a:xfrm>
        </p:spPr>
        <p:txBody>
          <a:bodyPr/>
          <a:lstStyle/>
          <a:p>
            <a:r>
              <a:rPr lang="en-US" sz="4000" dirty="0">
                <a:solidFill>
                  <a:schemeClr val="hlink"/>
                </a:solidFill>
              </a:rPr>
              <a:t>Attracting and Keeping Star Athletes</a:t>
            </a:r>
          </a:p>
        </p:txBody>
      </p:sp>
      <p:sp>
        <p:nvSpPr>
          <p:cNvPr id="570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229600" cy="4648200"/>
          </a:xfrm>
        </p:spPr>
        <p:txBody>
          <a:bodyPr/>
          <a:lstStyle/>
          <a:p>
            <a:r>
              <a:rPr lang="en-US" sz="2600" dirty="0"/>
              <a:t>Competition for top athletes is fierce</a:t>
            </a:r>
            <a:r>
              <a:rPr lang="en-US" sz="2600" dirty="0" smtClean="0"/>
              <a:t>.</a:t>
            </a:r>
          </a:p>
          <a:p>
            <a:r>
              <a:rPr lang="en-US" sz="2600" dirty="0" smtClean="0"/>
              <a:t>Recruiters </a:t>
            </a:r>
            <a:r>
              <a:rPr lang="en-US" sz="2600" dirty="0"/>
              <a:t>compete </a:t>
            </a:r>
            <a:r>
              <a:rPr lang="en-US" sz="2600" dirty="0" smtClean="0"/>
              <a:t>w/ </a:t>
            </a:r>
            <a:r>
              <a:rPr lang="en-US" sz="2600" dirty="0"/>
              <a:t>professional </a:t>
            </a:r>
            <a:r>
              <a:rPr lang="en-US" sz="2600" dirty="0" smtClean="0"/>
              <a:t>&amp; college teams.</a:t>
            </a:r>
          </a:p>
          <a:p>
            <a:endParaRPr lang="en-US" sz="2600" dirty="0"/>
          </a:p>
          <a:p>
            <a:r>
              <a:rPr lang="en-US" sz="2600" dirty="0"/>
              <a:t>Recruiters need a well refined sales and marketing effort to attract talent to their schools</a:t>
            </a:r>
            <a:r>
              <a:rPr lang="en-US" sz="2600" dirty="0" smtClean="0"/>
              <a:t>. (Personal Selling, Financing, &amp; Marketing Info Management)</a:t>
            </a:r>
          </a:p>
          <a:p>
            <a:r>
              <a:rPr lang="en-US" sz="2600" dirty="0" smtClean="0"/>
              <a:t>Convincing while upholding honesty &amp; integrity. </a:t>
            </a:r>
          </a:p>
          <a:p>
            <a:endParaRPr lang="en-US" sz="2600" dirty="0" smtClean="0"/>
          </a:p>
          <a:p>
            <a:r>
              <a:rPr lang="en-US" sz="2600" b="1" u="sng" dirty="0" smtClean="0"/>
              <a:t>Economic Concept</a:t>
            </a:r>
          </a:p>
          <a:p>
            <a:pPr lvl="1"/>
            <a:r>
              <a:rPr lang="en-US" sz="2600" dirty="0" smtClean="0"/>
              <a:t>Supply for Top Athletes Limited</a:t>
            </a:r>
          </a:p>
          <a:p>
            <a:pPr lvl="1"/>
            <a:r>
              <a:rPr lang="en-US" sz="2600" dirty="0" smtClean="0"/>
              <a:t>Demand for them is High.</a:t>
            </a:r>
            <a:endParaRPr lang="en-US" sz="26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9C0C1-6283-487D-AE87-DC128C98068C}" type="slidenum">
              <a:rPr lang="en-US"/>
              <a:pPr/>
              <a:t>25</a:t>
            </a:fld>
            <a:endParaRPr lang="en-US"/>
          </a:p>
        </p:txBody>
      </p:sp>
      <p:sp>
        <p:nvSpPr>
          <p:cNvPr id="571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>
                <a:solidFill>
                  <a:schemeClr val="hlink"/>
                </a:solidFill>
              </a:rPr>
              <a:t>The Price for Top Musicians and Other Entertainers</a:t>
            </a:r>
          </a:p>
        </p:txBody>
      </p:sp>
      <p:sp>
        <p:nvSpPr>
          <p:cNvPr id="571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828800"/>
            <a:ext cx="8534400" cy="4267200"/>
          </a:xfrm>
        </p:spPr>
        <p:txBody>
          <a:bodyPr/>
          <a:lstStyle/>
          <a:p>
            <a:r>
              <a:rPr lang="en-US" sz="3000" dirty="0"/>
              <a:t>Popular performers can attract large enough crowds to make an event profitable</a:t>
            </a:r>
            <a:r>
              <a:rPr lang="en-US" sz="3000" dirty="0" smtClean="0"/>
              <a:t>.</a:t>
            </a:r>
          </a:p>
          <a:p>
            <a:r>
              <a:rPr lang="en-US" sz="3000" dirty="0" smtClean="0"/>
              <a:t>Requires legal contracts and large budgets.</a:t>
            </a:r>
          </a:p>
          <a:p>
            <a:endParaRPr lang="en-US" sz="3000" dirty="0"/>
          </a:p>
          <a:p>
            <a:r>
              <a:rPr lang="en-US" sz="3000" dirty="0"/>
              <a:t>Popular celebrities help increase the advertising revenue of their </a:t>
            </a:r>
            <a:r>
              <a:rPr lang="en-US" sz="3000" dirty="0" smtClean="0"/>
              <a:t>TV </a:t>
            </a:r>
            <a:r>
              <a:rPr lang="en-US" sz="3000" dirty="0"/>
              <a:t>shows. </a:t>
            </a:r>
            <a:endParaRPr lang="en-US" sz="3000" dirty="0" smtClean="0"/>
          </a:p>
          <a:p>
            <a:r>
              <a:rPr lang="en-US" sz="3000" dirty="0" smtClean="0"/>
              <a:t>Requires larger salaries for more popular stars</a:t>
            </a:r>
          </a:p>
          <a:p>
            <a:endParaRPr lang="en-US" sz="30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373EB-12C0-4CCB-B045-636E2F9E151C}" type="slidenum">
              <a:rPr lang="en-US"/>
              <a:pPr/>
              <a:t>26</a:t>
            </a:fld>
            <a:endParaRPr lang="en-US"/>
          </a:p>
        </p:txBody>
      </p:sp>
      <p:sp>
        <p:nvSpPr>
          <p:cNvPr id="572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hlink"/>
                </a:solidFill>
              </a:rPr>
              <a:t>Marketing Women’s Sports</a:t>
            </a:r>
          </a:p>
        </p:txBody>
      </p:sp>
      <p:sp>
        <p:nvSpPr>
          <p:cNvPr id="572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229600" cy="4114800"/>
          </a:xfrm>
        </p:spPr>
        <p:txBody>
          <a:bodyPr/>
          <a:lstStyle/>
          <a:p>
            <a:r>
              <a:rPr lang="en-US" sz="2800" dirty="0" smtClean="0"/>
              <a:t>Women’s sports are seriously neglected</a:t>
            </a:r>
            <a:br>
              <a:rPr lang="en-US" sz="2800" dirty="0" smtClean="0"/>
            </a:br>
            <a:endParaRPr lang="en-US" sz="2800" dirty="0" smtClean="0"/>
          </a:p>
          <a:p>
            <a:r>
              <a:rPr lang="en-US" sz="2800" dirty="0" smtClean="0"/>
              <a:t>U.S. Women’s Soccer Team won the World Cup in 1991 and barely made the news. </a:t>
            </a:r>
            <a:br>
              <a:rPr lang="en-US" sz="2800" dirty="0" smtClean="0"/>
            </a:br>
            <a:endParaRPr lang="en-US" sz="2800" dirty="0" smtClean="0"/>
          </a:p>
          <a:p>
            <a:r>
              <a:rPr lang="en-US" sz="2800" dirty="0" smtClean="0"/>
              <a:t>They received more exposure in </a:t>
            </a:r>
            <a:br>
              <a:rPr lang="en-US" sz="2800" dirty="0" smtClean="0"/>
            </a:br>
            <a:r>
              <a:rPr lang="en-US" sz="2800" dirty="0" smtClean="0"/>
              <a:t>1999 due to their continued </a:t>
            </a:r>
            <a:br>
              <a:rPr lang="en-US" sz="2800" dirty="0" smtClean="0"/>
            </a:br>
            <a:r>
              <a:rPr lang="en-US" sz="2800" dirty="0" smtClean="0"/>
              <a:t>success since 1991.</a:t>
            </a:r>
          </a:p>
          <a:p>
            <a:endParaRPr lang="en-US" sz="2800" dirty="0" smtClean="0"/>
          </a:p>
        </p:txBody>
      </p:sp>
      <p:pic>
        <p:nvPicPr>
          <p:cNvPr id="29698" name="Picture 2" descr="http://i2.cdn.turner.com/si/2012/olympics/2012/writers/grant_wahl/08/03/us-womens-soccer-defense/hope-solo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3724083"/>
            <a:ext cx="2438400" cy="3133917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373EB-12C0-4CCB-B045-636E2F9E151C}" type="slidenum">
              <a:rPr lang="en-US"/>
              <a:pPr/>
              <a:t>27</a:t>
            </a:fld>
            <a:endParaRPr lang="en-US"/>
          </a:p>
        </p:txBody>
      </p:sp>
      <p:sp>
        <p:nvSpPr>
          <p:cNvPr id="572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hlink"/>
                </a:solidFill>
              </a:rPr>
              <a:t>Marketing Women’s Sports</a:t>
            </a:r>
          </a:p>
        </p:txBody>
      </p:sp>
      <p:sp>
        <p:nvSpPr>
          <p:cNvPr id="572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endParaRPr lang="en-US" sz="2800" dirty="0" smtClean="0"/>
          </a:p>
          <a:p>
            <a:r>
              <a:rPr lang="en-US" sz="2800" dirty="0" smtClean="0"/>
              <a:t>Relative </a:t>
            </a:r>
            <a:r>
              <a:rPr lang="en-US" sz="2800" dirty="0"/>
              <a:t>to male counterparts, </a:t>
            </a:r>
            <a:r>
              <a:rPr lang="en-US" sz="2800" dirty="0" smtClean="0"/>
              <a:t>women athletes receive </a:t>
            </a:r>
            <a:r>
              <a:rPr lang="en-US" sz="2800" dirty="0"/>
              <a:t>far less pay</a:t>
            </a:r>
            <a:r>
              <a:rPr lang="en-US" sz="2800" dirty="0" smtClean="0"/>
              <a:t>.</a:t>
            </a:r>
          </a:p>
          <a:p>
            <a:endParaRPr lang="en-US" sz="2800" dirty="0" smtClean="0"/>
          </a:p>
          <a:p>
            <a:r>
              <a:rPr lang="en-US" sz="2800" dirty="0" smtClean="0"/>
              <a:t>More money and exposure of the male sports means more fans.  Fan support = profit. </a:t>
            </a:r>
          </a:p>
          <a:p>
            <a:endParaRPr lang="en-US" sz="2800" dirty="0"/>
          </a:p>
          <a:p>
            <a:r>
              <a:rPr lang="en-US" sz="2800" dirty="0"/>
              <a:t>Creative marketers may develop new products to appeal to females who are relatively new sports fans.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C2F0E-774F-42F4-97D1-749DD684CD15}" type="slidenum">
              <a:rPr lang="en-US"/>
              <a:pPr/>
              <a:t>28</a:t>
            </a:fld>
            <a:endParaRPr lang="en-US"/>
          </a:p>
        </p:txBody>
      </p:sp>
      <p:sp>
        <p:nvSpPr>
          <p:cNvPr id="405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90800" y="685800"/>
            <a:ext cx="6553200" cy="1905000"/>
          </a:xfrm>
          <a:noFill/>
          <a:ln/>
        </p:spPr>
        <p:txBody>
          <a:bodyPr/>
          <a:lstStyle/>
          <a:p>
            <a:r>
              <a:rPr lang="en-US" dirty="0"/>
              <a:t>Why is it important for young, talented, and highly sought-after athletes to hire trustworthy agents to represent them?</a:t>
            </a:r>
          </a:p>
        </p:txBody>
      </p:sp>
      <p:pic>
        <p:nvPicPr>
          <p:cNvPr id="405508" name="Picture 4"/>
          <p:cNvPicPr>
            <a:picLocks noChangeAspect="1" noChangeArrowheads="1"/>
          </p:cNvPicPr>
          <p:nvPr/>
        </p:nvPicPr>
        <p:blipFill>
          <a:blip r:embed="rId2" cstate="print"/>
          <a:srcRect t="3226"/>
          <a:stretch>
            <a:fillRect/>
          </a:stretch>
        </p:blipFill>
        <p:spPr bwMode="auto">
          <a:xfrm>
            <a:off x="381000" y="457200"/>
            <a:ext cx="785653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457200" y="3657600"/>
            <a:ext cx="83058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sz="3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Unscrupulous (crooked) agents</a:t>
            </a:r>
            <a:r>
              <a:rPr kumimoji="0" lang="en-US" sz="31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and recruiters may take unfair advantage of poorly informed athletes.  They need trustworthy agents who will look out for their best interests and negotiate a fair deal. </a:t>
            </a:r>
            <a:r>
              <a:rPr kumimoji="0" lang="en-US" sz="3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31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0276E-2BBE-4B1F-A647-8B6C16511BFF}" type="slidenum">
              <a:rPr lang="en-US"/>
              <a:pPr/>
              <a:t>29</a:t>
            </a:fld>
            <a:endParaRPr lang="en-US"/>
          </a:p>
        </p:txBody>
      </p:sp>
      <p:sp>
        <p:nvSpPr>
          <p:cNvPr id="535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8229600" cy="1143000"/>
          </a:xfrm>
        </p:spPr>
        <p:txBody>
          <a:bodyPr/>
          <a:lstStyle/>
          <a:p>
            <a:r>
              <a:rPr lang="en-US" sz="2000">
                <a:solidFill>
                  <a:srgbClr val="339933"/>
                </a:solidFill>
              </a:rPr>
              <a:t>Lesson 7.3</a:t>
            </a:r>
            <a:r>
              <a:rPr lang="en-US" sz="2000">
                <a:solidFill>
                  <a:srgbClr val="00CC00"/>
                </a:solidFill>
              </a:rPr>
              <a:t/>
            </a:r>
            <a:br>
              <a:rPr lang="en-US" sz="2000">
                <a:solidFill>
                  <a:srgbClr val="00CC00"/>
                </a:solidFill>
              </a:rPr>
            </a:br>
            <a:r>
              <a:rPr lang="en-US" sz="4000">
                <a:solidFill>
                  <a:schemeClr val="tx1"/>
                </a:solidFill>
              </a:rPr>
              <a:t>Customized Entertainment</a:t>
            </a:r>
            <a:r>
              <a:rPr lang="en-US" sz="4000">
                <a:solidFill>
                  <a:srgbClr val="990000"/>
                </a:solidFill>
              </a:rPr>
              <a:t>  </a:t>
            </a:r>
          </a:p>
        </p:txBody>
      </p:sp>
      <p:sp>
        <p:nvSpPr>
          <p:cNvPr id="535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86000"/>
            <a:ext cx="8229600" cy="38100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3600" b="1" dirty="0">
                <a:solidFill>
                  <a:schemeClr val="hlink"/>
                </a:solidFill>
              </a:rPr>
              <a:t>Goals</a:t>
            </a:r>
          </a:p>
          <a:p>
            <a:r>
              <a:rPr lang="en-US" dirty="0"/>
              <a:t>Define customizing.</a:t>
            </a:r>
          </a:p>
          <a:p>
            <a:r>
              <a:rPr lang="en-US" dirty="0"/>
              <a:t>Describe the financial impact of Baby Boomers on the entertainment industry.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8B028-1645-4487-A7A6-FD4AEF2BB012}" type="slidenum">
              <a:rPr lang="en-US"/>
              <a:pPr/>
              <a:t>3</a:t>
            </a:fld>
            <a:endParaRPr lang="en-US"/>
          </a:p>
        </p:txBody>
      </p:sp>
      <p:sp>
        <p:nvSpPr>
          <p:cNvPr id="3020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8229600" cy="1143000"/>
          </a:xfrm>
        </p:spPr>
        <p:txBody>
          <a:bodyPr/>
          <a:lstStyle/>
          <a:p>
            <a:r>
              <a:rPr lang="en-US" sz="2000">
                <a:solidFill>
                  <a:srgbClr val="339933"/>
                </a:solidFill>
              </a:rPr>
              <a:t>Lesson 7.1</a:t>
            </a:r>
            <a:r>
              <a:rPr lang="en-US" sz="2000">
                <a:solidFill>
                  <a:srgbClr val="00CC00"/>
                </a:solidFill>
              </a:rPr>
              <a:t/>
            </a:r>
            <a:br>
              <a:rPr lang="en-US" sz="2000">
                <a:solidFill>
                  <a:srgbClr val="00CC00"/>
                </a:solidFill>
              </a:rPr>
            </a:br>
            <a:r>
              <a:rPr lang="en-US" sz="4000">
                <a:solidFill>
                  <a:schemeClr val="tx1"/>
                </a:solidFill>
              </a:rPr>
              <a:t>The Product Mix</a:t>
            </a:r>
            <a:r>
              <a:rPr lang="en-US" sz="4000">
                <a:solidFill>
                  <a:srgbClr val="990000"/>
                </a:solidFill>
              </a:rPr>
              <a:t>  </a:t>
            </a:r>
          </a:p>
        </p:txBody>
      </p:sp>
      <p:sp>
        <p:nvSpPr>
          <p:cNvPr id="302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3600" b="1">
                <a:solidFill>
                  <a:schemeClr val="hlink"/>
                </a:solidFill>
              </a:rPr>
              <a:t>Goals</a:t>
            </a:r>
          </a:p>
          <a:p>
            <a:r>
              <a:rPr lang="en-US"/>
              <a:t>Define product mix, product extension, and product enhancement.</a:t>
            </a:r>
          </a:p>
          <a:p>
            <a:r>
              <a:rPr lang="en-US"/>
              <a:t>List and describe the components of the product mix.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6F115-0B2C-408F-A9E4-14A78F6E7EBC}" type="slidenum">
              <a:rPr lang="en-US"/>
              <a:pPr/>
              <a:t>30</a:t>
            </a:fld>
            <a:endParaRPr lang="en-US"/>
          </a:p>
        </p:txBody>
      </p:sp>
      <p:sp>
        <p:nvSpPr>
          <p:cNvPr id="573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CUSTOMIZING PRODUCTS</a:t>
            </a:r>
          </a:p>
        </p:txBody>
      </p:sp>
      <p:sp>
        <p:nvSpPr>
          <p:cNvPr id="573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78025"/>
            <a:ext cx="8077200" cy="4422775"/>
          </a:xfrm>
        </p:spPr>
        <p:txBody>
          <a:bodyPr/>
          <a:lstStyle/>
          <a:p>
            <a:r>
              <a:rPr lang="en-US" b="1" dirty="0"/>
              <a:t>customizing</a:t>
            </a:r>
          </a:p>
          <a:p>
            <a:pPr lvl="1"/>
            <a:r>
              <a:rPr lang="en-US" dirty="0"/>
              <a:t>changing a product to fit the needs or wants of a particular market</a:t>
            </a:r>
          </a:p>
          <a:p>
            <a:pPr lvl="1"/>
            <a:endParaRPr lang="en-US" dirty="0"/>
          </a:p>
          <a:p>
            <a:r>
              <a:rPr lang="en-US" b="1" dirty="0"/>
              <a:t>impromptu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spontaneous and </a:t>
            </a:r>
            <a:r>
              <a:rPr lang="en-US" dirty="0" smtClean="0"/>
              <a:t>changing</a:t>
            </a:r>
          </a:p>
          <a:p>
            <a:pPr lvl="1"/>
            <a:r>
              <a:rPr lang="en-US" u="sng" dirty="0" smtClean="0">
                <a:solidFill>
                  <a:schemeClr val="tx2">
                    <a:lumMod val="50000"/>
                  </a:schemeClr>
                </a:solidFill>
              </a:rPr>
              <a:t>Example</a:t>
            </a:r>
            <a:r>
              <a:rPr lang="en-US" dirty="0" smtClean="0"/>
              <a:t>: comedian altering their act based on audience reaction and participation 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80B4A-6233-487E-BC92-CFEE58710769}" type="slidenum">
              <a:rPr lang="en-US"/>
              <a:pPr/>
              <a:t>31</a:t>
            </a:fld>
            <a:endParaRPr lang="en-US"/>
          </a:p>
        </p:txBody>
      </p:sp>
      <p:sp>
        <p:nvSpPr>
          <p:cNvPr id="574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hlink"/>
                </a:solidFill>
              </a:rPr>
              <a:t>Local TV American Style</a:t>
            </a:r>
          </a:p>
        </p:txBody>
      </p:sp>
      <p:sp>
        <p:nvSpPr>
          <p:cNvPr id="574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600200"/>
            <a:ext cx="8382000" cy="4495800"/>
          </a:xfrm>
        </p:spPr>
        <p:txBody>
          <a:bodyPr/>
          <a:lstStyle/>
          <a:p>
            <a:r>
              <a:rPr lang="en-US" sz="3000" dirty="0" smtClean="0"/>
              <a:t>Product planning for the majority of national network TV shows take place in L.A.</a:t>
            </a:r>
          </a:p>
          <a:p>
            <a:pPr lvl="1"/>
            <a:r>
              <a:rPr lang="en-US" sz="2600" dirty="0" smtClean="0"/>
              <a:t>Expensive and require large audiences to attract advertisers to cover the production costs.</a:t>
            </a:r>
          </a:p>
          <a:p>
            <a:pPr lvl="1"/>
            <a:endParaRPr lang="en-US" sz="2600" dirty="0" smtClean="0"/>
          </a:p>
          <a:p>
            <a:r>
              <a:rPr lang="en-US" sz="3000" dirty="0" smtClean="0"/>
              <a:t>Local </a:t>
            </a:r>
            <a:r>
              <a:rPr lang="en-US" sz="3000" dirty="0"/>
              <a:t>programming is less expensive to produce, </a:t>
            </a:r>
            <a:r>
              <a:rPr lang="en-US" sz="3000" dirty="0" smtClean="0"/>
              <a:t>but </a:t>
            </a:r>
            <a:r>
              <a:rPr lang="en-US" sz="3000" dirty="0"/>
              <a:t>has fallen out of favor with major networks</a:t>
            </a:r>
            <a:r>
              <a:rPr lang="en-US" sz="3000" dirty="0" smtClean="0"/>
              <a:t>.</a:t>
            </a:r>
          </a:p>
          <a:p>
            <a:pPr lvl="1"/>
            <a:r>
              <a:rPr lang="en-US" sz="2600" dirty="0" smtClean="0"/>
              <a:t>Does not attract enough viewers to </a:t>
            </a:r>
            <a:br>
              <a:rPr lang="en-US" sz="2600" dirty="0" smtClean="0"/>
            </a:br>
            <a:r>
              <a:rPr lang="en-US" sz="2600" dirty="0" smtClean="0"/>
              <a:t>draw in advertisers. </a:t>
            </a:r>
            <a:endParaRPr lang="en-US" sz="2600" dirty="0"/>
          </a:p>
        </p:txBody>
      </p:sp>
      <p:pic>
        <p:nvPicPr>
          <p:cNvPr id="574468" name="Picture 4"/>
          <p:cNvPicPr>
            <a:picLocks noChangeAspect="1" noChangeArrowheads="1"/>
          </p:cNvPicPr>
          <p:nvPr/>
        </p:nvPicPr>
        <p:blipFill>
          <a:blip r:embed="rId2" cstate="print"/>
          <a:srcRect l="30469" t="57292" r="44531" b="18750"/>
          <a:stretch>
            <a:fillRect/>
          </a:stretch>
        </p:blipFill>
        <p:spPr bwMode="auto">
          <a:xfrm>
            <a:off x="6934200" y="5268912"/>
            <a:ext cx="2209800" cy="158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8F1AF-696E-40C4-8E69-76DA103FF091}" type="slidenum">
              <a:rPr lang="en-US"/>
              <a:pPr/>
              <a:t>32</a:t>
            </a:fld>
            <a:endParaRPr lang="en-US"/>
          </a:p>
        </p:txBody>
      </p:sp>
      <p:sp>
        <p:nvSpPr>
          <p:cNvPr id="59085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3400" y="1447801"/>
            <a:ext cx="7772400" cy="4084638"/>
          </a:xfrm>
        </p:spPr>
        <p:txBody>
          <a:bodyPr/>
          <a:lstStyle/>
          <a:p>
            <a:pPr lvl="1"/>
            <a:r>
              <a:rPr lang="en-US" dirty="0" smtClean="0"/>
              <a:t>Used to be produced locally and developed specifically for the children in that area.</a:t>
            </a:r>
            <a:br>
              <a:rPr lang="en-US" dirty="0" smtClean="0"/>
            </a:br>
            <a:endParaRPr lang="en-US" dirty="0" smtClean="0"/>
          </a:p>
          <a:p>
            <a:pPr lvl="1"/>
            <a:r>
              <a:rPr lang="en-US" dirty="0" smtClean="0"/>
              <a:t>Had large impact on children</a:t>
            </a:r>
            <a:r>
              <a:rPr lang="en-US" dirty="0"/>
              <a:t>, </a:t>
            </a:r>
            <a:r>
              <a:rPr lang="en-US" dirty="0" smtClean="0"/>
              <a:t>so parents </a:t>
            </a:r>
            <a:r>
              <a:rPr lang="en-US" dirty="0"/>
              <a:t>requested that hosts not endorse products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/>
          </a:p>
          <a:p>
            <a:pPr lvl="1"/>
            <a:r>
              <a:rPr lang="en-US" dirty="0" smtClean="0"/>
              <a:t>So, advertisers </a:t>
            </a:r>
            <a:r>
              <a:rPr lang="en-US" dirty="0"/>
              <a:t>lost interest in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sponsoring </a:t>
            </a:r>
            <a:r>
              <a:rPr lang="en-US" dirty="0"/>
              <a:t>locally produced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children’s </a:t>
            </a:r>
            <a:r>
              <a:rPr lang="en-US" dirty="0"/>
              <a:t>shows.</a:t>
            </a:r>
          </a:p>
        </p:txBody>
      </p:sp>
      <p:sp>
        <p:nvSpPr>
          <p:cNvPr id="590851" name="Rectangle 3"/>
          <p:cNvSpPr>
            <a:spLocks noChangeArrowheads="1"/>
          </p:cNvSpPr>
          <p:nvPr/>
        </p:nvSpPr>
        <p:spPr bwMode="auto">
          <a:xfrm>
            <a:off x="533400" y="457200"/>
            <a:ext cx="7772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</a:pPr>
            <a:r>
              <a:rPr lang="en-US" sz="3200" dirty="0"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rPr>
              <a:t>Children’s Programming</a:t>
            </a:r>
          </a:p>
        </p:txBody>
      </p:sp>
      <p:pic>
        <p:nvPicPr>
          <p:cNvPr id="23554" name="Picture 2" descr="http://cdn.dipity.com/uploads/events/6f6231aed878d7ba8019d1699958035e_1M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0" y="4225353"/>
            <a:ext cx="2286000" cy="2632647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02790-3384-44E9-8345-D8CE2D9392ED}" type="slidenum">
              <a:rPr lang="en-US"/>
              <a:pPr/>
              <a:t>33</a:t>
            </a:fld>
            <a:endParaRPr lang="en-US"/>
          </a:p>
        </p:txBody>
      </p:sp>
      <p:sp>
        <p:nvSpPr>
          <p:cNvPr id="5806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382000" cy="5715000"/>
          </a:xfrm>
        </p:spPr>
        <p:txBody>
          <a:bodyPr/>
          <a:lstStyle/>
          <a:p>
            <a:pPr lvl="1"/>
            <a:r>
              <a:rPr lang="en-US" sz="2700" dirty="0" smtClean="0"/>
              <a:t>Sports broadcasted local until Cable </a:t>
            </a:r>
            <a:br>
              <a:rPr lang="en-US" sz="2700" dirty="0" smtClean="0"/>
            </a:br>
            <a:r>
              <a:rPr lang="en-US" sz="2700" dirty="0" smtClean="0"/>
              <a:t>changed the distribution system drastically.</a:t>
            </a:r>
          </a:p>
          <a:p>
            <a:pPr lvl="2"/>
            <a:r>
              <a:rPr lang="en-US" dirty="0" smtClean="0"/>
              <a:t>National Broadcast, Pay-Per-Views, etc.</a:t>
            </a:r>
          </a:p>
          <a:p>
            <a:pPr lvl="5"/>
            <a:endParaRPr lang="en-US" dirty="0" smtClean="0"/>
          </a:p>
          <a:p>
            <a:pPr lvl="1"/>
            <a:r>
              <a:rPr lang="en-US" sz="2700" dirty="0" smtClean="0"/>
              <a:t>Excessive </a:t>
            </a:r>
            <a:r>
              <a:rPr lang="en-US" sz="2700" dirty="0"/>
              <a:t>salaries of sports figures have helped drive up the costs of television coverage of sporting </a:t>
            </a:r>
            <a:r>
              <a:rPr lang="en-US" sz="2700" dirty="0" smtClean="0"/>
              <a:t>events.</a:t>
            </a:r>
          </a:p>
          <a:p>
            <a:pPr lvl="5"/>
            <a:endParaRPr lang="en-US" dirty="0"/>
          </a:p>
          <a:p>
            <a:r>
              <a:rPr lang="en-US" b="1" dirty="0"/>
              <a:t>tiering</a:t>
            </a:r>
          </a:p>
          <a:p>
            <a:pPr lvl="1"/>
            <a:r>
              <a:rPr lang="en-US" sz="2700" dirty="0"/>
              <a:t>specific sports programs will be offered outside the basic cable or satellite </a:t>
            </a:r>
            <a:r>
              <a:rPr lang="en-US" sz="2700" dirty="0" smtClean="0"/>
              <a:t>package</a:t>
            </a:r>
          </a:p>
          <a:p>
            <a:pPr lvl="1"/>
            <a:r>
              <a:rPr lang="en-US" sz="2700" dirty="0" smtClean="0"/>
              <a:t>consumers choose their level of service/channels</a:t>
            </a:r>
            <a:endParaRPr lang="en-US" sz="2700" dirty="0"/>
          </a:p>
        </p:txBody>
      </p:sp>
      <p:sp>
        <p:nvSpPr>
          <p:cNvPr id="580611" name="Rectangle 3"/>
          <p:cNvSpPr>
            <a:spLocks noChangeArrowheads="1"/>
          </p:cNvSpPr>
          <p:nvPr/>
        </p:nvSpPr>
        <p:spPr bwMode="auto">
          <a:xfrm>
            <a:off x="457200" y="381000"/>
            <a:ext cx="7772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</a:pPr>
            <a:r>
              <a:rPr lang="en-US" sz="3200" dirty="0"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rPr>
              <a:t>Sports Programming</a:t>
            </a:r>
          </a:p>
        </p:txBody>
      </p:sp>
      <p:pic>
        <p:nvPicPr>
          <p:cNvPr id="580612" name="Picture 4"/>
          <p:cNvPicPr>
            <a:picLocks noChangeAspect="1" noChangeArrowheads="1"/>
          </p:cNvPicPr>
          <p:nvPr/>
        </p:nvPicPr>
        <p:blipFill>
          <a:blip r:embed="rId2" cstate="print"/>
          <a:srcRect l="6250" t="40625" r="69531" b="35417"/>
          <a:stretch>
            <a:fillRect/>
          </a:stretch>
        </p:blipFill>
        <p:spPr bwMode="auto">
          <a:xfrm>
            <a:off x="7192754" y="0"/>
            <a:ext cx="1951246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218AB-BDBA-484B-A976-2FFB126FB790}" type="slidenum">
              <a:rPr lang="en-US"/>
              <a:pPr/>
              <a:t>34</a:t>
            </a:fld>
            <a:endParaRPr lang="en-US"/>
          </a:p>
        </p:txBody>
      </p:sp>
      <p:sp>
        <p:nvSpPr>
          <p:cNvPr id="576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hlink"/>
                </a:solidFill>
              </a:rPr>
              <a:t>Public TV and Radio</a:t>
            </a:r>
          </a:p>
        </p:txBody>
      </p:sp>
      <p:sp>
        <p:nvSpPr>
          <p:cNvPr id="576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Public TV and Radio are viewer- and listener-supported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/>
          </a:p>
          <a:p>
            <a:pPr lvl="1"/>
            <a:r>
              <a:rPr lang="en-US" dirty="0" smtClean="0"/>
              <a:t>Mission: entertain and educate audience</a:t>
            </a:r>
          </a:p>
          <a:p>
            <a:pPr lvl="1"/>
            <a:r>
              <a:rPr lang="en-US" dirty="0" smtClean="0"/>
              <a:t>Usually non-profits financed through grants, corporate donations and listener contributions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programming </a:t>
            </a:r>
            <a:r>
              <a:rPr lang="en-US" dirty="0"/>
              <a:t>is tailored to local </a:t>
            </a:r>
            <a:r>
              <a:rPr lang="en-US" dirty="0" smtClean="0"/>
              <a:t>audiences</a:t>
            </a:r>
          </a:p>
          <a:p>
            <a:pPr lvl="1"/>
            <a:r>
              <a:rPr lang="en-US" dirty="0" smtClean="0"/>
              <a:t>know their audiences &amp; work to please them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F5764-26AF-46BE-A809-D7C1BC219C69}" type="slidenum">
              <a:rPr lang="en-US"/>
              <a:pPr/>
              <a:t>35</a:t>
            </a:fld>
            <a:endParaRPr lang="en-US"/>
          </a:p>
        </p:txBody>
      </p:sp>
      <p:sp>
        <p:nvSpPr>
          <p:cNvPr id="5980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81000" y="2743200"/>
            <a:ext cx="8382000" cy="3505200"/>
          </a:xfrm>
          <a:noFill/>
          <a:ln/>
        </p:spPr>
        <p:txBody>
          <a:bodyPr/>
          <a:lstStyle/>
          <a:p>
            <a:r>
              <a:rPr lang="en-US" dirty="0"/>
              <a:t>Why is different TV programming shown in different cities or regions of the United States? </a:t>
            </a:r>
            <a:endParaRPr lang="en-US" dirty="0" smtClean="0"/>
          </a:p>
          <a:p>
            <a:endParaRPr lang="en-US" dirty="0" smtClean="0"/>
          </a:p>
          <a:p>
            <a:pPr lvl="1"/>
            <a:r>
              <a:rPr lang="en-US" dirty="0" smtClean="0"/>
              <a:t>Programming is customized for the audience. </a:t>
            </a:r>
            <a:endParaRPr lang="en-US" dirty="0"/>
          </a:p>
        </p:txBody>
      </p:sp>
      <p:pic>
        <p:nvPicPr>
          <p:cNvPr id="598019" name="Picture 3"/>
          <p:cNvPicPr>
            <a:picLocks noChangeAspect="1" noChangeArrowheads="1"/>
          </p:cNvPicPr>
          <p:nvPr/>
        </p:nvPicPr>
        <p:blipFill>
          <a:blip r:embed="rId2" cstate="print"/>
          <a:srcRect t="3226"/>
          <a:stretch>
            <a:fillRect/>
          </a:stretch>
        </p:blipFill>
        <p:spPr bwMode="auto">
          <a:xfrm>
            <a:off x="381000" y="457200"/>
            <a:ext cx="785653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D6DDB-DCC0-47BC-9388-BBC9F72CECA0}" type="slidenum">
              <a:rPr lang="en-US"/>
              <a:pPr/>
              <a:t>36</a:t>
            </a:fld>
            <a:endParaRPr lang="en-US"/>
          </a:p>
        </p:txBody>
      </p:sp>
      <p:sp>
        <p:nvSpPr>
          <p:cNvPr id="581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MARKETING TO BABY BOOMERS</a:t>
            </a:r>
          </a:p>
        </p:txBody>
      </p:sp>
      <p:sp>
        <p:nvSpPr>
          <p:cNvPr id="581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78025"/>
            <a:ext cx="7848600" cy="4727575"/>
          </a:xfrm>
        </p:spPr>
        <p:txBody>
          <a:bodyPr/>
          <a:lstStyle/>
          <a:p>
            <a:r>
              <a:rPr lang="en-US" dirty="0"/>
              <a:t>Baby Boomers, born between 1946 and 1964, are one of the best-known market segments</a:t>
            </a:r>
            <a:r>
              <a:rPr lang="en-US" dirty="0" smtClean="0"/>
              <a:t>. (over 76 million)</a:t>
            </a:r>
          </a:p>
          <a:p>
            <a:endParaRPr lang="en-US" dirty="0" smtClean="0"/>
          </a:p>
          <a:p>
            <a:r>
              <a:rPr lang="en-US" dirty="0" smtClean="0"/>
              <a:t>What are they buying???</a:t>
            </a:r>
          </a:p>
          <a:p>
            <a:pPr lvl="1"/>
            <a:r>
              <a:rPr lang="en-US" dirty="0" smtClean="0"/>
              <a:t>1946: Baby Formula and Clothing</a:t>
            </a:r>
          </a:p>
          <a:p>
            <a:pPr lvl="1"/>
            <a:r>
              <a:rPr lang="en-US" dirty="0" smtClean="0"/>
              <a:t>2012: Leisure/Retirement activities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58163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0400" y="5110452"/>
            <a:ext cx="2133600" cy="1747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17530-4A6E-4D02-94BB-23A826CB381B}" type="slidenum">
              <a:rPr lang="en-US"/>
              <a:pPr/>
              <a:t>37</a:t>
            </a:fld>
            <a:endParaRPr lang="en-US"/>
          </a:p>
        </p:txBody>
      </p:sp>
      <p:sp>
        <p:nvSpPr>
          <p:cNvPr id="582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hlink"/>
                </a:solidFill>
              </a:rPr>
              <a:t>Boomers Won’t Retire</a:t>
            </a:r>
          </a:p>
        </p:txBody>
      </p:sp>
      <p:sp>
        <p:nvSpPr>
          <p:cNvPr id="582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382000" cy="4495800"/>
          </a:xfrm>
        </p:spPr>
        <p:txBody>
          <a:bodyPr/>
          <a:lstStyle/>
          <a:p>
            <a:r>
              <a:rPr lang="en-US" dirty="0"/>
              <a:t>Baby Boomers </a:t>
            </a:r>
            <a:r>
              <a:rPr lang="en-US" dirty="0" smtClean="0"/>
              <a:t>are softening the line between career and retirement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Many will work beyond retirement age</a:t>
            </a:r>
          </a:p>
          <a:p>
            <a:pPr lvl="1"/>
            <a:r>
              <a:rPr lang="en-US" dirty="0" smtClean="0"/>
              <a:t>Enjoy recreational activities and entertainment</a:t>
            </a:r>
          </a:p>
          <a:p>
            <a:pPr lvl="1"/>
            <a:r>
              <a:rPr lang="en-US" dirty="0" smtClean="0"/>
              <a:t>And have </a:t>
            </a:r>
            <a:r>
              <a:rPr lang="en-US" dirty="0"/>
              <a:t>the </a:t>
            </a:r>
            <a:r>
              <a:rPr lang="en-US" u="sng" dirty="0"/>
              <a:t>discretionary income </a:t>
            </a:r>
            <a:r>
              <a:rPr lang="en-US" dirty="0"/>
              <a:t>to pay for the products and services they desire.</a:t>
            </a:r>
          </a:p>
        </p:txBody>
      </p:sp>
      <p:pic>
        <p:nvPicPr>
          <p:cNvPr id="18433" name="Picture 1" descr="C:\Users\jsundlin\AppData\Local\Microsoft\Windows\Temporary Internet Files\Content.IE5\N2PGMTO6\MC90044555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40473" y="5110582"/>
            <a:ext cx="1703527" cy="1747418"/>
          </a:xfrm>
          <a:prstGeom prst="rect">
            <a:avLst/>
          </a:prstGeom>
          <a:noFill/>
        </p:spPr>
      </p:pic>
      <p:pic>
        <p:nvPicPr>
          <p:cNvPr id="18434" name="Picture 2" descr="C:\Users\jsundlin\AppData\Local\Microsoft\Windows\Temporary Internet Files\Content.IE5\7L3CP0YS\MC90044556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141671"/>
            <a:ext cx="1708099" cy="1716329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4D892-3B0B-478E-9057-094FDFD8E380}" type="slidenum">
              <a:rPr lang="en-US"/>
              <a:pPr/>
              <a:t>38</a:t>
            </a:fld>
            <a:endParaRPr lang="en-US"/>
          </a:p>
        </p:txBody>
      </p:sp>
      <p:sp>
        <p:nvSpPr>
          <p:cNvPr id="583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hlink"/>
                </a:solidFill>
              </a:rPr>
              <a:t>Segmenting the Group</a:t>
            </a:r>
          </a:p>
        </p:txBody>
      </p:sp>
      <p:sp>
        <p:nvSpPr>
          <p:cNvPr id="583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U.S. population is aging.</a:t>
            </a:r>
          </a:p>
          <a:p>
            <a:r>
              <a:rPr lang="en-US" dirty="0"/>
              <a:t>Marketers will need to focus their efforts on this aging market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Customer preferences</a:t>
            </a:r>
          </a:p>
          <a:p>
            <a:pPr lvl="2"/>
            <a:r>
              <a:rPr lang="en-US" dirty="0" smtClean="0"/>
              <a:t>Spending habits</a:t>
            </a:r>
          </a:p>
          <a:p>
            <a:pPr lvl="2"/>
            <a:r>
              <a:rPr lang="en-US" dirty="0" smtClean="0"/>
              <a:t>Incomes</a:t>
            </a:r>
          </a:p>
          <a:p>
            <a:pPr lvl="2"/>
            <a:r>
              <a:rPr lang="en-US" dirty="0" smtClean="0"/>
              <a:t>Occupations</a:t>
            </a:r>
          </a:p>
          <a:p>
            <a:pPr lvl="2"/>
            <a:r>
              <a:rPr lang="en-US" dirty="0" smtClean="0"/>
              <a:t>Area of residence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334000" y="4038600"/>
            <a:ext cx="3429000" cy="2240229"/>
          </a:xfrm>
          <a:prstGeom prst="rect">
            <a:avLst/>
          </a:prstGeom>
          <a:noFill/>
          <a:ln w="508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Census ~ Average Age</a:t>
            </a:r>
          </a:p>
          <a:p>
            <a:pPr algn="ctr">
              <a:lnSpc>
                <a:spcPct val="150000"/>
              </a:lnSpc>
            </a:pP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1994 – 34</a:t>
            </a:r>
          </a:p>
          <a:p>
            <a:pPr algn="ctr">
              <a:lnSpc>
                <a:spcPct val="150000"/>
              </a:lnSpc>
            </a:pP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2000 – 35.5</a:t>
            </a:r>
          </a:p>
          <a:p>
            <a:pPr algn="ctr">
              <a:lnSpc>
                <a:spcPct val="150000"/>
              </a:lnSpc>
            </a:pP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2035 – 39.1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F7704-A261-47E0-8CA0-C0DC6F68C12A}" type="slidenum">
              <a:rPr lang="en-US"/>
              <a:pPr/>
              <a:t>39</a:t>
            </a:fld>
            <a:endParaRPr lang="en-US"/>
          </a:p>
        </p:txBody>
      </p:sp>
      <p:sp>
        <p:nvSpPr>
          <p:cNvPr id="584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hlink"/>
                </a:solidFill>
              </a:rPr>
              <a:t>Entertaining the Boomers</a:t>
            </a:r>
          </a:p>
        </p:txBody>
      </p:sp>
      <p:sp>
        <p:nvSpPr>
          <p:cNvPr id="584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8229600" cy="4495800"/>
          </a:xfrm>
        </p:spPr>
        <p:txBody>
          <a:bodyPr/>
          <a:lstStyle/>
          <a:p>
            <a:r>
              <a:rPr lang="en-US" dirty="0"/>
              <a:t>Baby Boomers are </a:t>
            </a:r>
            <a:r>
              <a:rPr lang="en-US" dirty="0" smtClean="0"/>
              <a:t>finding more time </a:t>
            </a:r>
            <a:br>
              <a:rPr lang="en-US" dirty="0" smtClean="0"/>
            </a:br>
            <a:r>
              <a:rPr lang="en-US" dirty="0" smtClean="0"/>
              <a:t>to “Go Out” &amp;  increased </a:t>
            </a:r>
            <a:r>
              <a:rPr lang="en-US" dirty="0"/>
              <a:t>their movie attendance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Reel Source – attendance tracker company</a:t>
            </a:r>
          </a:p>
          <a:p>
            <a:pPr lvl="1"/>
            <a:r>
              <a:rPr lang="en-US" dirty="0" smtClean="0"/>
              <a:t>Baby Boomers = 1/3 of movie attendance</a:t>
            </a:r>
            <a:br>
              <a:rPr lang="en-US" dirty="0" smtClean="0"/>
            </a:br>
            <a:endParaRPr lang="en-US" dirty="0" smtClean="0"/>
          </a:p>
          <a:p>
            <a:pPr lvl="1"/>
            <a:r>
              <a:rPr lang="en-US" dirty="0" smtClean="0"/>
              <a:t>Movie Producers noticed!</a:t>
            </a:r>
          </a:p>
          <a:p>
            <a:pPr lvl="2"/>
            <a:r>
              <a:rPr lang="en-US" dirty="0" smtClean="0"/>
              <a:t>Filling niche for Baby Boomers’ tastes</a:t>
            </a:r>
          </a:p>
          <a:p>
            <a:pPr lvl="2"/>
            <a:r>
              <a:rPr lang="en-US" dirty="0" smtClean="0"/>
              <a:t>Use actors in their age range to increase popularity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ED02C-B88E-4FC8-BBC1-3A96BA85DDE2}" type="slidenum">
              <a:rPr lang="en-US"/>
              <a:pPr/>
              <a:t>4</a:t>
            </a:fld>
            <a:endParaRPr lang="en-US"/>
          </a:p>
        </p:txBody>
      </p:sp>
      <p:sp>
        <p:nvSpPr>
          <p:cNvPr id="556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IS A PRODUCT MIX?</a:t>
            </a:r>
          </a:p>
        </p:txBody>
      </p:sp>
      <p:sp>
        <p:nvSpPr>
          <p:cNvPr id="556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81200"/>
            <a:ext cx="8229600" cy="2286000"/>
          </a:xfrm>
        </p:spPr>
        <p:txBody>
          <a:bodyPr/>
          <a:lstStyle/>
          <a:p>
            <a:r>
              <a:rPr lang="en-US" i="1" dirty="0"/>
              <a:t>tangible parts</a:t>
            </a:r>
          </a:p>
          <a:p>
            <a:pPr lvl="1"/>
            <a:r>
              <a:rPr lang="en-US" dirty="0"/>
              <a:t>physical features that can be seen and </a:t>
            </a:r>
            <a:r>
              <a:rPr lang="en-US" dirty="0" smtClean="0"/>
              <a:t>felt</a:t>
            </a:r>
          </a:p>
          <a:p>
            <a:pPr lvl="1"/>
            <a:r>
              <a:rPr lang="en-US" dirty="0" smtClean="0"/>
              <a:t>i.e. Soft Red Blanket</a:t>
            </a:r>
            <a:br>
              <a:rPr lang="en-US" dirty="0" smtClean="0"/>
            </a:br>
            <a:endParaRPr lang="en-US" dirty="0"/>
          </a:p>
          <a:p>
            <a:r>
              <a:rPr lang="en-US" i="1" dirty="0"/>
              <a:t>intangible parts</a:t>
            </a:r>
          </a:p>
          <a:p>
            <a:pPr lvl="1"/>
            <a:r>
              <a:rPr lang="en-US" dirty="0" smtClean="0"/>
              <a:t>nonphysical </a:t>
            </a:r>
            <a:r>
              <a:rPr lang="en-US" dirty="0"/>
              <a:t>service </a:t>
            </a:r>
            <a:r>
              <a:rPr lang="en-US" dirty="0" smtClean="0"/>
              <a:t>features</a:t>
            </a:r>
          </a:p>
          <a:p>
            <a:pPr lvl="1"/>
            <a:r>
              <a:rPr lang="en-US" dirty="0" smtClean="0"/>
              <a:t>i.e. Pedicure</a:t>
            </a:r>
            <a:endParaRPr lang="en-US" dirty="0"/>
          </a:p>
        </p:txBody>
      </p:sp>
      <p:pic>
        <p:nvPicPr>
          <p:cNvPr id="556036" name="Picture 4"/>
          <p:cNvPicPr>
            <a:picLocks noChangeAspect="1" noChangeArrowheads="1"/>
          </p:cNvPicPr>
          <p:nvPr/>
        </p:nvPicPr>
        <p:blipFill>
          <a:blip r:embed="rId2" cstate="print"/>
          <a:srcRect l="40625" t="38542" r="33594" b="33333"/>
          <a:stretch>
            <a:fillRect/>
          </a:stretch>
        </p:blipFill>
        <p:spPr bwMode="auto">
          <a:xfrm>
            <a:off x="7086600" y="5175250"/>
            <a:ext cx="2057400" cy="168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 descr="C:\Users\jsundlin\AppData\Local\Microsoft\Windows\Temporary Internet Files\Content.IE5\N2PGMTO6\MC900232444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4610" y="914400"/>
            <a:ext cx="1759390" cy="1868032"/>
          </a:xfrm>
          <a:prstGeom prst="rect">
            <a:avLst/>
          </a:prstGeom>
          <a:noFill/>
        </p:spPr>
      </p:pic>
      <p:pic>
        <p:nvPicPr>
          <p:cNvPr id="1031" name="Picture 7" descr="http://www.golocalprov.com/images/made/images/remote/http_images.golocalprov.com/lifestyle/videowallspringpedis_360_279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97679" y="4419600"/>
            <a:ext cx="3146321" cy="24384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35204-721D-4800-8752-3AA74B6D771E}" type="slidenum">
              <a:rPr lang="en-US"/>
              <a:pPr/>
              <a:t>40</a:t>
            </a:fld>
            <a:endParaRPr lang="en-US" dirty="0"/>
          </a:p>
        </p:txBody>
      </p:sp>
      <p:sp>
        <p:nvSpPr>
          <p:cNvPr id="58573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74638"/>
            <a:ext cx="8610600" cy="1143000"/>
          </a:xfrm>
        </p:spPr>
        <p:txBody>
          <a:bodyPr/>
          <a:lstStyle/>
          <a:p>
            <a:r>
              <a:rPr lang="en-US" sz="4000" dirty="0">
                <a:solidFill>
                  <a:schemeClr val="hlink"/>
                </a:solidFill>
              </a:rPr>
              <a:t>Understanding All Parts of the Group</a:t>
            </a:r>
          </a:p>
        </p:txBody>
      </p:sp>
      <p:sp>
        <p:nvSpPr>
          <p:cNvPr id="585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Through 2002, Baby Boomers will continue to be a major target of entertainment marketing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/>
          </a:p>
          <a:p>
            <a:r>
              <a:rPr lang="en-US" dirty="0"/>
              <a:t>As the Boomer group is so large, marketing messages need to be developed for specific subgroups of Boomers</a:t>
            </a:r>
            <a:r>
              <a:rPr lang="en-US" dirty="0" smtClean="0"/>
              <a:t>.</a:t>
            </a:r>
          </a:p>
          <a:p>
            <a:pPr lvl="2"/>
            <a:r>
              <a:rPr lang="en-US" sz="2800" dirty="0" smtClean="0"/>
              <a:t>Fine-tuned for each age group</a:t>
            </a:r>
          </a:p>
          <a:p>
            <a:pPr lvl="2"/>
            <a:r>
              <a:rPr lang="en-US" sz="2800" dirty="0" smtClean="0"/>
              <a:t>HUGE potential customer base</a:t>
            </a:r>
            <a:endParaRPr lang="en-US" sz="28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65170-75A5-44DC-B999-4EE0BB7F8148}" type="slidenum">
              <a:rPr lang="en-US"/>
              <a:pPr/>
              <a:t>41</a:t>
            </a:fld>
            <a:endParaRPr lang="en-US"/>
          </a:p>
        </p:txBody>
      </p:sp>
      <p:sp>
        <p:nvSpPr>
          <p:cNvPr id="413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743200"/>
            <a:ext cx="8305800" cy="3505200"/>
          </a:xfrm>
          <a:noFill/>
          <a:ln/>
        </p:spPr>
        <p:txBody>
          <a:bodyPr/>
          <a:lstStyle/>
          <a:p>
            <a:r>
              <a:rPr lang="en-US" dirty="0"/>
              <a:t>Why are Baby Boomers important to entertainment marketers? </a:t>
            </a:r>
            <a:endParaRPr lang="en-US" dirty="0" smtClean="0"/>
          </a:p>
          <a:p>
            <a:endParaRPr lang="en-US" dirty="0" smtClean="0"/>
          </a:p>
          <a:p>
            <a:pPr lvl="1"/>
            <a:r>
              <a:rPr lang="en-US" dirty="0" smtClean="0"/>
              <a:t>Baby Boomers are important because there are </a:t>
            </a:r>
            <a:r>
              <a:rPr lang="en-US" b="1" u="sng" dirty="0" smtClean="0"/>
              <a:t>so many of them </a:t>
            </a:r>
            <a:r>
              <a:rPr lang="en-US" dirty="0" smtClean="0"/>
              <a:t>and they have a large amount of </a:t>
            </a:r>
            <a:r>
              <a:rPr lang="en-US" b="1" u="sng" dirty="0" smtClean="0"/>
              <a:t>disposable income </a:t>
            </a:r>
            <a:r>
              <a:rPr lang="en-US" dirty="0" smtClean="0"/>
              <a:t>to spend. </a:t>
            </a:r>
            <a:endParaRPr lang="en-US" dirty="0"/>
          </a:p>
        </p:txBody>
      </p:sp>
      <p:pic>
        <p:nvPicPr>
          <p:cNvPr id="413701" name="Picture 5"/>
          <p:cNvPicPr>
            <a:picLocks noChangeAspect="1" noChangeArrowheads="1"/>
          </p:cNvPicPr>
          <p:nvPr/>
        </p:nvPicPr>
        <p:blipFill>
          <a:blip r:embed="rId2" cstate="print"/>
          <a:srcRect t="3226"/>
          <a:stretch>
            <a:fillRect/>
          </a:stretch>
        </p:blipFill>
        <p:spPr bwMode="auto">
          <a:xfrm>
            <a:off x="381000" y="457200"/>
            <a:ext cx="785653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ECBAB-DE29-48F5-B3C7-658EBC15B082}" type="slidenum">
              <a:rPr lang="en-US"/>
              <a:pPr/>
              <a:t>42</a:t>
            </a:fld>
            <a:endParaRPr lang="en-US"/>
          </a:p>
        </p:txBody>
      </p:sp>
      <p:sp>
        <p:nvSpPr>
          <p:cNvPr id="46080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09600"/>
            <a:ext cx="8229600" cy="1143000"/>
          </a:xfrm>
        </p:spPr>
        <p:txBody>
          <a:bodyPr/>
          <a:lstStyle/>
          <a:p>
            <a:r>
              <a:rPr lang="en-US" sz="2000">
                <a:solidFill>
                  <a:srgbClr val="339933"/>
                </a:solidFill>
              </a:rPr>
              <a:t>Lesson 7.4</a:t>
            </a:r>
            <a:r>
              <a:rPr lang="en-US" sz="2000">
                <a:solidFill>
                  <a:srgbClr val="00CC00"/>
                </a:solidFill>
              </a:rPr>
              <a:t/>
            </a:r>
            <a:br>
              <a:rPr lang="en-US" sz="2000">
                <a:solidFill>
                  <a:srgbClr val="00CC00"/>
                </a:solidFill>
              </a:rPr>
            </a:br>
            <a:r>
              <a:rPr lang="en-US" sz="4000">
                <a:solidFill>
                  <a:schemeClr val="tx1"/>
                </a:solidFill>
              </a:rPr>
              <a:t>Product Marketing Strategies</a:t>
            </a:r>
            <a:r>
              <a:rPr lang="en-US" sz="4000">
                <a:solidFill>
                  <a:srgbClr val="990000"/>
                </a:solidFill>
              </a:rPr>
              <a:t>   </a:t>
            </a:r>
          </a:p>
        </p:txBody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78025"/>
            <a:ext cx="7772400" cy="3932238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3600" b="1">
                <a:solidFill>
                  <a:schemeClr val="hlink"/>
                </a:solidFill>
              </a:rPr>
              <a:t>Goals</a:t>
            </a:r>
          </a:p>
          <a:p>
            <a:r>
              <a:rPr lang="en-US"/>
              <a:t>List and describe the stages of the product life cycle.</a:t>
            </a:r>
          </a:p>
          <a:p>
            <a:r>
              <a:rPr lang="en-US"/>
              <a:t>Explain how products are positioned in the marketplace.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627C5-233C-4E80-88B8-2BB808F2EE48}" type="slidenum">
              <a:rPr lang="en-US"/>
              <a:pPr/>
              <a:t>43</a:t>
            </a:fld>
            <a:endParaRPr lang="en-US"/>
          </a:p>
        </p:txBody>
      </p:sp>
      <p:sp>
        <p:nvSpPr>
          <p:cNvPr id="577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PRODUCT LIFE </a:t>
            </a:r>
            <a:r>
              <a:rPr lang="en-US" dirty="0" smtClean="0"/>
              <a:t>CYCLE</a:t>
            </a:r>
            <a:endParaRPr lang="en-US" dirty="0"/>
          </a:p>
        </p:txBody>
      </p:sp>
      <p:sp>
        <p:nvSpPr>
          <p:cNvPr id="5775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600200"/>
            <a:ext cx="8229600" cy="4495800"/>
          </a:xfrm>
        </p:spPr>
        <p:txBody>
          <a:bodyPr/>
          <a:lstStyle/>
          <a:p>
            <a:pPr marL="342900" lvl="1" indent="-342900">
              <a:lnSpc>
                <a:spcPct val="90000"/>
              </a:lnSpc>
              <a:buClr>
                <a:schemeClr val="hlink"/>
              </a:buClr>
              <a:buSzPct val="80000"/>
              <a:buFont typeface="Wingdings" pitchFamily="2" charset="2"/>
              <a:buChar char="n"/>
            </a:pPr>
            <a:r>
              <a:rPr lang="en-US" sz="2800" b="1" dirty="0"/>
              <a:t>product life </a:t>
            </a:r>
            <a:r>
              <a:rPr lang="en-US" sz="2800" b="1" dirty="0" smtClean="0"/>
              <a:t>cycle  </a:t>
            </a:r>
            <a:r>
              <a:rPr lang="en-US" sz="2400" dirty="0" smtClean="0"/>
              <a:t>(Described over next 4 slides…)</a:t>
            </a:r>
            <a:endParaRPr lang="en-US" sz="2800" b="1" dirty="0"/>
          </a:p>
          <a:p>
            <a:pPr marL="744538" lvl="2">
              <a:lnSpc>
                <a:spcPct val="90000"/>
              </a:lnSpc>
            </a:pPr>
            <a:r>
              <a:rPr lang="en-US" sz="3200" dirty="0" smtClean="0"/>
              <a:t> introduction</a:t>
            </a:r>
          </a:p>
          <a:p>
            <a:pPr marL="744538" lvl="2">
              <a:lnSpc>
                <a:spcPct val="90000"/>
              </a:lnSpc>
            </a:pPr>
            <a:r>
              <a:rPr lang="en-US" sz="3200" dirty="0" smtClean="0"/>
              <a:t> growth</a:t>
            </a:r>
          </a:p>
          <a:p>
            <a:pPr marL="744538" lvl="2">
              <a:lnSpc>
                <a:spcPct val="90000"/>
              </a:lnSpc>
            </a:pPr>
            <a:r>
              <a:rPr lang="en-US" sz="3200" dirty="0" smtClean="0"/>
              <a:t> maturity</a:t>
            </a:r>
          </a:p>
          <a:p>
            <a:pPr marL="744538" lvl="2">
              <a:lnSpc>
                <a:spcPct val="90000"/>
              </a:lnSpc>
            </a:pPr>
            <a:r>
              <a:rPr lang="en-US" sz="3200" dirty="0" smtClean="0"/>
              <a:t> decline</a:t>
            </a:r>
          </a:p>
          <a:p>
            <a:pPr lvl="1">
              <a:lnSpc>
                <a:spcPct val="90000"/>
              </a:lnSpc>
            </a:pPr>
            <a:endParaRPr lang="en-US" sz="3200" dirty="0"/>
          </a:p>
        </p:txBody>
      </p:sp>
      <p:pic>
        <p:nvPicPr>
          <p:cNvPr id="577542" name="Picture 6" descr="product_life_cycle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635387" y="2590799"/>
            <a:ext cx="5508613" cy="4267201"/>
          </a:xfrm>
          <a:noFill/>
          <a:ln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98C5C-A258-4F35-9DB7-8F522C47D376}" type="slidenum">
              <a:rPr lang="en-US"/>
              <a:pPr/>
              <a:t>44</a:t>
            </a:fld>
            <a:endParaRPr lang="en-US"/>
          </a:p>
        </p:txBody>
      </p:sp>
      <p:sp>
        <p:nvSpPr>
          <p:cNvPr id="5867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>
                <a:solidFill>
                  <a:schemeClr val="hlink"/>
                </a:solidFill>
              </a:rPr>
              <a:t>Introduction Stage</a:t>
            </a:r>
          </a:p>
        </p:txBody>
      </p:sp>
      <p:sp>
        <p:nvSpPr>
          <p:cNvPr id="586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143000"/>
            <a:ext cx="8305800" cy="5486400"/>
          </a:xfrm>
        </p:spPr>
        <p:txBody>
          <a:bodyPr/>
          <a:lstStyle/>
          <a:p>
            <a:pPr lvl="1">
              <a:lnSpc>
                <a:spcPct val="90000"/>
              </a:lnSpc>
            </a:pPr>
            <a:r>
              <a:rPr lang="en-US" dirty="0" smtClean="0"/>
              <a:t>product </a:t>
            </a:r>
            <a:r>
              <a:rPr lang="en-US" dirty="0"/>
              <a:t>is a </a:t>
            </a:r>
            <a:r>
              <a:rPr lang="en-US" dirty="0" smtClean="0"/>
              <a:t>novelty, only one of it’s kind</a:t>
            </a:r>
            <a:endParaRPr lang="en-US" dirty="0"/>
          </a:p>
          <a:p>
            <a:pPr lvl="1">
              <a:lnSpc>
                <a:spcPct val="90000"/>
              </a:lnSpc>
            </a:pPr>
            <a:r>
              <a:rPr lang="en-US" dirty="0"/>
              <a:t>only one brand of product is </a:t>
            </a:r>
            <a:r>
              <a:rPr lang="en-US" dirty="0" smtClean="0"/>
              <a:t>available</a:t>
            </a:r>
          </a:p>
          <a:p>
            <a:pPr lvl="4"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sz="3000" b="1" dirty="0"/>
              <a:t>skimming price strategy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introduces new products at a very high </a:t>
            </a:r>
            <a:r>
              <a:rPr lang="en-US" dirty="0" smtClean="0"/>
              <a:t>price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quality &amp; uniqueness justify high price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higher profits encourages more competition</a:t>
            </a:r>
          </a:p>
          <a:p>
            <a:pPr lvl="5"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sz="3000" b="1" dirty="0"/>
              <a:t>penetration price strategy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uses low pricing to help capture a large market share </a:t>
            </a:r>
            <a:r>
              <a:rPr lang="en-US" dirty="0" smtClean="0"/>
              <a:t>early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Establish a customer base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Lower prices discourage the competition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9E230-7532-4B8D-8EA1-C3AEA0B4BC43}" type="slidenum">
              <a:rPr lang="en-US"/>
              <a:pPr/>
              <a:t>45</a:t>
            </a:fld>
            <a:endParaRPr lang="en-US"/>
          </a:p>
        </p:txBody>
      </p:sp>
      <p:sp>
        <p:nvSpPr>
          <p:cNvPr id="587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hlink"/>
                </a:solidFill>
              </a:rPr>
              <a:t>Growth Stage</a:t>
            </a:r>
          </a:p>
        </p:txBody>
      </p:sp>
      <p:sp>
        <p:nvSpPr>
          <p:cNvPr id="587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382000" cy="4495800"/>
          </a:xfrm>
        </p:spPr>
        <p:txBody>
          <a:bodyPr/>
          <a:lstStyle/>
          <a:p>
            <a:r>
              <a:rPr lang="en-US" sz="3000" dirty="0" smtClean="0"/>
              <a:t>Sales of a product and profits increase</a:t>
            </a:r>
          </a:p>
          <a:p>
            <a:pPr lvl="4"/>
            <a:endParaRPr lang="en-US" sz="1800" dirty="0"/>
          </a:p>
          <a:p>
            <a:r>
              <a:rPr lang="en-US" sz="3000" dirty="0"/>
              <a:t>T</a:t>
            </a:r>
            <a:r>
              <a:rPr lang="en-US" sz="3000" dirty="0" smtClean="0"/>
              <a:t>arget </a:t>
            </a:r>
            <a:r>
              <a:rPr lang="en-US" sz="3000" dirty="0"/>
              <a:t>market </a:t>
            </a:r>
            <a:r>
              <a:rPr lang="en-US" sz="3000" dirty="0" smtClean="0"/>
              <a:t>knows of and purchases </a:t>
            </a:r>
            <a:r>
              <a:rPr lang="en-US" sz="3000" dirty="0"/>
              <a:t>the product </a:t>
            </a:r>
            <a:r>
              <a:rPr lang="en-US" sz="3000" dirty="0" smtClean="0"/>
              <a:t>regularly	</a:t>
            </a:r>
          </a:p>
          <a:p>
            <a:pPr lvl="5"/>
            <a:endParaRPr lang="en-US" sz="1800" dirty="0"/>
          </a:p>
          <a:p>
            <a:r>
              <a:rPr lang="en-US" sz="3000" dirty="0"/>
              <a:t>A</a:t>
            </a:r>
            <a:r>
              <a:rPr lang="en-US" sz="3000" dirty="0" smtClean="0"/>
              <a:t>dvertising </a:t>
            </a:r>
            <a:r>
              <a:rPr lang="en-US" sz="3000" dirty="0"/>
              <a:t>focuses on customer </a:t>
            </a:r>
            <a:r>
              <a:rPr lang="en-US" sz="3000" dirty="0" smtClean="0"/>
              <a:t>satisfaction</a:t>
            </a:r>
          </a:p>
          <a:p>
            <a:pPr lvl="4"/>
            <a:endParaRPr lang="en-US" sz="1800" dirty="0"/>
          </a:p>
          <a:p>
            <a:r>
              <a:rPr lang="en-US" sz="3000" dirty="0" smtClean="0"/>
              <a:t>Competition increases (alternate products)</a:t>
            </a:r>
          </a:p>
          <a:p>
            <a:pPr lvl="4"/>
            <a:endParaRPr lang="en-US" sz="1800" dirty="0" smtClean="0"/>
          </a:p>
          <a:p>
            <a:r>
              <a:rPr lang="en-US" sz="3000" dirty="0" smtClean="0"/>
              <a:t>Products modified/improved to maintain customer loyal </a:t>
            </a:r>
            <a:endParaRPr lang="en-US" sz="30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2DA15-8DAB-4604-B0F2-AA62874D6CD3}" type="slidenum">
              <a:rPr lang="en-US"/>
              <a:pPr/>
              <a:t>46</a:t>
            </a:fld>
            <a:endParaRPr lang="en-US"/>
          </a:p>
        </p:txBody>
      </p:sp>
      <p:sp>
        <p:nvSpPr>
          <p:cNvPr id="588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hlink"/>
                </a:solidFill>
              </a:rPr>
              <a:t>The Maturity Stage</a:t>
            </a:r>
          </a:p>
        </p:txBody>
      </p:sp>
      <p:sp>
        <p:nvSpPr>
          <p:cNvPr id="588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000" dirty="0" smtClean="0"/>
              <a:t>Sales </a:t>
            </a:r>
            <a:r>
              <a:rPr lang="en-US" sz="2800" dirty="0" smtClean="0"/>
              <a:t>are level or slowing down</a:t>
            </a:r>
            <a:endParaRPr lang="en-US" sz="3000" dirty="0" smtClean="0"/>
          </a:p>
          <a:p>
            <a:pPr lvl="4"/>
            <a:endParaRPr lang="en-US" sz="1800" dirty="0" smtClean="0"/>
          </a:p>
          <a:p>
            <a:r>
              <a:rPr lang="en-US" sz="3000" dirty="0" smtClean="0"/>
              <a:t>Target market already purchased product</a:t>
            </a:r>
          </a:p>
          <a:p>
            <a:pPr lvl="5"/>
            <a:endParaRPr lang="en-US" sz="1800" dirty="0" smtClean="0"/>
          </a:p>
          <a:p>
            <a:r>
              <a:rPr lang="en-US" sz="3000" dirty="0" smtClean="0"/>
              <a:t>Marketing costs increase, more promotions due to more competition</a:t>
            </a:r>
          </a:p>
          <a:p>
            <a:pPr lvl="4">
              <a:buNone/>
            </a:pPr>
            <a:endParaRPr lang="en-US" sz="1800" dirty="0" smtClean="0"/>
          </a:p>
          <a:p>
            <a:r>
              <a:rPr lang="en-US" sz="2800" dirty="0" smtClean="0"/>
              <a:t>Commercials mention/mimic competitors</a:t>
            </a:r>
          </a:p>
          <a:p>
            <a:pPr lvl="4"/>
            <a:endParaRPr lang="en-US" sz="1600" dirty="0" smtClean="0"/>
          </a:p>
          <a:p>
            <a:r>
              <a:rPr lang="en-US" sz="2800" dirty="0" smtClean="0"/>
              <a:t>Sale prices offered to hold off competition</a:t>
            </a:r>
          </a:p>
          <a:p>
            <a:endParaRPr lang="en-US" sz="3000" dirty="0" smtClean="0"/>
          </a:p>
          <a:p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0BFFE-67BC-47BA-ACD0-3E06C7888C31}" type="slidenum">
              <a:rPr lang="en-US" smtClean="0"/>
              <a:pPr/>
              <a:t>47</a:t>
            </a:fld>
            <a:endParaRPr lang="en-US" dirty="0"/>
          </a:p>
        </p:txBody>
      </p:sp>
      <p:sp>
        <p:nvSpPr>
          <p:cNvPr id="58982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n-US" dirty="0">
                <a:solidFill>
                  <a:schemeClr val="hlink"/>
                </a:solidFill>
              </a:rPr>
              <a:t>The Decline </a:t>
            </a:r>
            <a:r>
              <a:rPr lang="en-US" dirty="0" smtClean="0">
                <a:solidFill>
                  <a:schemeClr val="hlink"/>
                </a:solidFill>
              </a:rPr>
              <a:t>Stage</a:t>
            </a:r>
            <a:br>
              <a:rPr lang="en-US" dirty="0" smtClean="0">
                <a:solidFill>
                  <a:schemeClr val="hlink"/>
                </a:solidFill>
              </a:rPr>
            </a:br>
            <a:r>
              <a:rPr lang="en-US" sz="2400" dirty="0" smtClean="0">
                <a:solidFill>
                  <a:schemeClr val="hlink"/>
                </a:solidFill>
              </a:rPr>
              <a:t>(Pages 190-191)</a:t>
            </a:r>
            <a:endParaRPr lang="en-US" sz="2400" dirty="0">
              <a:solidFill>
                <a:schemeClr val="hlink"/>
              </a:solidFill>
            </a:endParaRPr>
          </a:p>
        </p:txBody>
      </p:sp>
      <p:sp>
        <p:nvSpPr>
          <p:cNvPr id="589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1013"/>
            <a:ext cx="7924800" cy="4421187"/>
          </a:xfrm>
        </p:spPr>
        <p:txBody>
          <a:bodyPr/>
          <a:lstStyle/>
          <a:p>
            <a:r>
              <a:rPr lang="en-US" dirty="0"/>
              <a:t>sales </a:t>
            </a:r>
            <a:r>
              <a:rPr lang="en-US" dirty="0" smtClean="0"/>
              <a:t>decrease</a:t>
            </a:r>
          </a:p>
          <a:p>
            <a:r>
              <a:rPr lang="en-US" dirty="0" smtClean="0"/>
              <a:t>may no longer generate enough revenue to justify marketing costs</a:t>
            </a:r>
          </a:p>
          <a:p>
            <a:endParaRPr lang="en-US" dirty="0"/>
          </a:p>
          <a:p>
            <a:r>
              <a:rPr lang="en-US" dirty="0"/>
              <a:t>alternatives </a:t>
            </a:r>
            <a:r>
              <a:rPr lang="en-US" dirty="0" smtClean="0"/>
              <a:t>include:</a:t>
            </a:r>
            <a:endParaRPr lang="en-US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533400" y="4724400"/>
            <a:ext cx="82296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2" anchor="t" anchorCtr="0" compatLnSpc="1">
            <a:prstTxWarp prst="textNoShape">
              <a:avLst/>
            </a:prstTxWarp>
          </a:bodyPr>
          <a:lstStyle/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Char char="–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cs typeface="+mn-cs"/>
              </a:rPr>
              <a:t>drop a product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Char char="–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cs typeface="+mn-cs"/>
              </a:rPr>
              <a:t>sell/license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Char char="–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cs typeface="+mn-cs"/>
              </a:rPr>
              <a:t>discount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Char char="–"/>
              <a:tabLst/>
              <a:defRPr/>
            </a:pP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cs typeface="+mn-cs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Char char="–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cs typeface="+mn-cs"/>
              </a:rPr>
              <a:t>regionalize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Char char="–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cs typeface="+mn-cs"/>
              </a:rPr>
              <a:t>modernize/alter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Char char="–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cs typeface="+mn-cs"/>
              </a:rPr>
              <a:t>recommit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Char char="–"/>
              <a:tabLst/>
              <a:defRPr/>
            </a:pP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cs typeface="+mn-cs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/>
              <a:t>Decline Stage Options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686800" cy="5181600"/>
          </a:xfrm>
        </p:spPr>
        <p:txBody>
          <a:bodyPr/>
          <a:lstStyle/>
          <a:p>
            <a:pPr lvl="1">
              <a:defRPr/>
            </a:pPr>
            <a:r>
              <a:rPr lang="en-US" sz="2400" dirty="0" smtClean="0"/>
              <a:t>drop product: 	cut company losses, cut completely</a:t>
            </a:r>
            <a:br>
              <a:rPr lang="en-US" sz="2400" dirty="0" smtClean="0"/>
            </a:br>
            <a:endParaRPr lang="en-US" sz="2400" dirty="0" smtClean="0"/>
          </a:p>
          <a:p>
            <a:pPr lvl="1">
              <a:defRPr/>
            </a:pPr>
            <a:r>
              <a:rPr lang="en-US" sz="2400" dirty="0" smtClean="0"/>
              <a:t>sell/license:	minimize losses, </a:t>
            </a:r>
            <a:br>
              <a:rPr lang="en-US" sz="2400" dirty="0" smtClean="0"/>
            </a:br>
            <a:r>
              <a:rPr lang="en-US" sz="2400" dirty="0" smtClean="0"/>
              <a:t>			sell or license to another company</a:t>
            </a:r>
            <a:br>
              <a:rPr lang="en-US" sz="2400" dirty="0" smtClean="0"/>
            </a:br>
            <a:endParaRPr lang="en-US" sz="2400" dirty="0" smtClean="0"/>
          </a:p>
          <a:p>
            <a:pPr lvl="1">
              <a:defRPr/>
            </a:pPr>
            <a:r>
              <a:rPr lang="en-US" sz="2400" dirty="0" smtClean="0"/>
              <a:t>discount:	reduce prices to sell remains faster</a:t>
            </a:r>
            <a:br>
              <a:rPr lang="en-US" sz="2400" dirty="0" smtClean="0"/>
            </a:br>
            <a:endParaRPr lang="en-US" sz="2400" dirty="0" smtClean="0"/>
          </a:p>
          <a:p>
            <a:pPr lvl="1">
              <a:defRPr/>
            </a:pPr>
            <a:r>
              <a:rPr lang="en-US" sz="2400" dirty="0" smtClean="0"/>
              <a:t>regionalize: 	commit to geographical location where</a:t>
            </a:r>
            <a:br>
              <a:rPr lang="en-US" sz="2400" dirty="0" smtClean="0"/>
            </a:br>
            <a:r>
              <a:rPr lang="en-US" sz="2400" dirty="0" smtClean="0"/>
              <a:t>			product is most popular and profitable</a:t>
            </a:r>
            <a:br>
              <a:rPr lang="en-US" sz="2400" dirty="0" smtClean="0"/>
            </a:br>
            <a:endParaRPr lang="en-US" sz="2400" dirty="0" smtClean="0"/>
          </a:p>
          <a:p>
            <a:pPr lvl="1">
              <a:defRPr/>
            </a:pPr>
            <a:r>
              <a:rPr lang="en-US" sz="2400" dirty="0" smtClean="0"/>
              <a:t>modernize/alter:	“NEW” and/or “Improved”</a:t>
            </a:r>
            <a:br>
              <a:rPr lang="en-US" sz="2400" dirty="0" smtClean="0"/>
            </a:br>
            <a:endParaRPr lang="en-US" sz="2400" dirty="0" smtClean="0"/>
          </a:p>
          <a:p>
            <a:pPr lvl="1">
              <a:defRPr/>
            </a:pPr>
            <a:r>
              <a:rPr lang="en-US" sz="2400" dirty="0" smtClean="0"/>
              <a:t>recommit:	 a new purpose found for the product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25285-0F7C-4DC3-9381-14AC16B065DD}" type="slidenum">
              <a:rPr lang="en-US" smtClean="0"/>
              <a:pPr/>
              <a:t>48</a:t>
            </a:fld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BEBC0-7E11-4D55-B4C5-25576D1F8055}" type="slidenum">
              <a:rPr lang="en-US"/>
              <a:pPr/>
              <a:t>49</a:t>
            </a:fld>
            <a:endParaRPr lang="en-US"/>
          </a:p>
        </p:txBody>
      </p:sp>
      <p:sp>
        <p:nvSpPr>
          <p:cNvPr id="408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743199"/>
            <a:ext cx="8610600" cy="3317875"/>
          </a:xfrm>
          <a:noFill/>
          <a:ln/>
        </p:spPr>
        <p:txBody>
          <a:bodyPr/>
          <a:lstStyle/>
          <a:p>
            <a:r>
              <a:rPr lang="en-US" sz="3100" dirty="0"/>
              <a:t>What are the stages of the product life cycle</a:t>
            </a:r>
            <a:r>
              <a:rPr lang="en-US" sz="3100" dirty="0" smtClean="0"/>
              <a:t>?</a:t>
            </a:r>
          </a:p>
          <a:p>
            <a:pPr lvl="4"/>
            <a:endParaRPr lang="en-US" dirty="0" smtClean="0"/>
          </a:p>
          <a:p>
            <a:pPr lvl="2"/>
            <a:r>
              <a:rPr lang="en-US" sz="3000" dirty="0" smtClean="0"/>
              <a:t>Introduction</a:t>
            </a:r>
          </a:p>
          <a:p>
            <a:pPr lvl="2"/>
            <a:r>
              <a:rPr lang="en-US" sz="3000" dirty="0" smtClean="0"/>
              <a:t>Growth</a:t>
            </a:r>
          </a:p>
          <a:p>
            <a:pPr lvl="2"/>
            <a:r>
              <a:rPr lang="en-US" sz="3000" dirty="0" smtClean="0"/>
              <a:t>Maturity</a:t>
            </a:r>
          </a:p>
          <a:p>
            <a:pPr lvl="2"/>
            <a:r>
              <a:rPr lang="en-US" sz="3000" dirty="0" smtClean="0"/>
              <a:t>Decline</a:t>
            </a:r>
          </a:p>
          <a:p>
            <a:pPr lvl="1"/>
            <a:endParaRPr lang="en-US" dirty="0"/>
          </a:p>
        </p:txBody>
      </p:sp>
      <p:pic>
        <p:nvPicPr>
          <p:cNvPr id="408580" name="Picture 4"/>
          <p:cNvPicPr>
            <a:picLocks noChangeAspect="1" noChangeArrowheads="1"/>
          </p:cNvPicPr>
          <p:nvPr/>
        </p:nvPicPr>
        <p:blipFill>
          <a:blip r:embed="rId2" cstate="print"/>
          <a:srcRect t="3226"/>
          <a:stretch>
            <a:fillRect/>
          </a:stretch>
        </p:blipFill>
        <p:spPr bwMode="auto">
          <a:xfrm>
            <a:off x="381000" y="457200"/>
            <a:ext cx="785653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78442-9E3E-44AE-90C9-91CC32FCDED4}" type="slidenum">
              <a:rPr lang="en-US"/>
              <a:pPr/>
              <a:t>5</a:t>
            </a:fld>
            <a:endParaRPr lang="en-US"/>
          </a:p>
        </p:txBody>
      </p:sp>
      <p:sp>
        <p:nvSpPr>
          <p:cNvPr id="56525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81000" y="914400"/>
            <a:ext cx="8458200" cy="5410200"/>
          </a:xfrm>
        </p:spPr>
        <p:txBody>
          <a:bodyPr/>
          <a:lstStyle/>
          <a:p>
            <a:r>
              <a:rPr lang="en-US" sz="2800" b="1" dirty="0"/>
              <a:t>Product Mix</a:t>
            </a:r>
            <a:endParaRPr lang="en-US" sz="2800" dirty="0"/>
          </a:p>
          <a:p>
            <a:pPr lvl="1"/>
            <a:r>
              <a:rPr lang="en-US" sz="2400" dirty="0"/>
              <a:t>the total assorted features associated with the product</a:t>
            </a:r>
          </a:p>
          <a:p>
            <a:pPr lvl="2"/>
            <a:r>
              <a:rPr lang="en-US" sz="2200" dirty="0" smtClean="0"/>
              <a:t>product </a:t>
            </a:r>
            <a:r>
              <a:rPr lang="en-US" sz="2200" dirty="0"/>
              <a:t>line - various products offered under the brand</a:t>
            </a:r>
          </a:p>
          <a:p>
            <a:pPr lvl="2"/>
            <a:r>
              <a:rPr lang="en-US" sz="2200" dirty="0"/>
              <a:t>product </a:t>
            </a:r>
            <a:r>
              <a:rPr lang="en-US" sz="2200" dirty="0" smtClean="0"/>
              <a:t>packaging</a:t>
            </a:r>
          </a:p>
          <a:p>
            <a:pPr lvl="2"/>
            <a:r>
              <a:rPr lang="en-US" sz="2200" dirty="0" smtClean="0"/>
              <a:t>brand name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endParaRPr lang="en-US" sz="2000" dirty="0"/>
          </a:p>
          <a:p>
            <a:r>
              <a:rPr lang="en-US" sz="2800" b="1" dirty="0"/>
              <a:t>Product Extensions</a:t>
            </a:r>
          </a:p>
          <a:p>
            <a:pPr lvl="1"/>
            <a:r>
              <a:rPr lang="en-US" sz="2400" dirty="0"/>
              <a:t>items added to a product to make it more attractive to the target market</a:t>
            </a:r>
          </a:p>
          <a:p>
            <a:pPr lvl="2"/>
            <a:r>
              <a:rPr lang="en-US" sz="2200" dirty="0"/>
              <a:t>guarantees</a:t>
            </a:r>
          </a:p>
          <a:p>
            <a:pPr lvl="2"/>
            <a:r>
              <a:rPr lang="en-US" sz="2200" dirty="0"/>
              <a:t>warranties</a:t>
            </a:r>
          </a:p>
          <a:p>
            <a:pPr lvl="2"/>
            <a:r>
              <a:rPr lang="en-US" sz="2200" dirty="0"/>
              <a:t>instructional CDs</a:t>
            </a:r>
          </a:p>
        </p:txBody>
      </p:sp>
      <p:pic>
        <p:nvPicPr>
          <p:cNvPr id="50177" name="Picture 1" descr="C:\Users\jsundlin\AppData\Local\Microsoft\Windows\Temporary Internet Files\Content.IE5\QHETRDYM\MC90031937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8858" y="5105095"/>
            <a:ext cx="1825142" cy="175290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2C8D1-F2CC-4BAA-9511-15139F1B28F1}" type="slidenum">
              <a:rPr lang="en-US"/>
              <a:pPr/>
              <a:t>50</a:t>
            </a:fld>
            <a:endParaRPr lang="en-US"/>
          </a:p>
        </p:txBody>
      </p:sp>
      <p:sp>
        <p:nvSpPr>
          <p:cNvPr id="5918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1143000"/>
          </a:xfrm>
        </p:spPr>
        <p:txBody>
          <a:bodyPr/>
          <a:lstStyle/>
          <a:p>
            <a:r>
              <a:rPr lang="en-US"/>
              <a:t>POSITIONING A PRODUCT</a:t>
            </a:r>
          </a:p>
        </p:txBody>
      </p:sp>
      <p:sp>
        <p:nvSpPr>
          <p:cNvPr id="591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8001000" cy="2646363"/>
          </a:xfrm>
        </p:spPr>
        <p:txBody>
          <a:bodyPr/>
          <a:lstStyle/>
          <a:p>
            <a:r>
              <a:rPr lang="en-US" b="1" dirty="0"/>
              <a:t>positioning</a:t>
            </a:r>
          </a:p>
          <a:p>
            <a:pPr lvl="1"/>
            <a:r>
              <a:rPr lang="en-US" dirty="0"/>
              <a:t>used by a company to </a:t>
            </a:r>
            <a:r>
              <a:rPr lang="en-US" u="sng" dirty="0"/>
              <a:t>differentiate</a:t>
            </a:r>
            <a:r>
              <a:rPr lang="en-US" dirty="0"/>
              <a:t> its products or services from its competitors’ products or services</a:t>
            </a:r>
          </a:p>
          <a:p>
            <a:pPr lvl="2"/>
            <a:r>
              <a:rPr lang="en-US" dirty="0"/>
              <a:t> status, price, </a:t>
            </a:r>
            <a:r>
              <a:rPr lang="en-US" dirty="0" smtClean="0"/>
              <a:t>brand recognition &amp; other factors</a:t>
            </a:r>
            <a:endParaRPr lang="en-US" dirty="0"/>
          </a:p>
        </p:txBody>
      </p:sp>
      <p:pic>
        <p:nvPicPr>
          <p:cNvPr id="591876" name="Picture 4"/>
          <p:cNvPicPr>
            <a:picLocks noChangeAspect="1" noChangeArrowheads="1"/>
          </p:cNvPicPr>
          <p:nvPr/>
        </p:nvPicPr>
        <p:blipFill>
          <a:blip r:embed="rId2" cstate="print"/>
          <a:srcRect l="40625" t="38542" r="33594" b="33333"/>
          <a:stretch>
            <a:fillRect/>
          </a:stretch>
        </p:blipFill>
        <p:spPr bwMode="auto">
          <a:xfrm>
            <a:off x="7086600" y="5175250"/>
            <a:ext cx="2057400" cy="168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2C8D1-F2CC-4BAA-9511-15139F1B28F1}" type="slidenum">
              <a:rPr lang="en-US"/>
              <a:pPr/>
              <a:t>51</a:t>
            </a:fld>
            <a:endParaRPr lang="en-US" dirty="0"/>
          </a:p>
        </p:txBody>
      </p:sp>
      <p:sp>
        <p:nvSpPr>
          <p:cNvPr id="5918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1143000"/>
          </a:xfrm>
        </p:spPr>
        <p:txBody>
          <a:bodyPr/>
          <a:lstStyle/>
          <a:p>
            <a:r>
              <a:rPr lang="en-US"/>
              <a:t>POSITIONING A PRODUCT</a:t>
            </a:r>
          </a:p>
        </p:txBody>
      </p:sp>
      <p:sp>
        <p:nvSpPr>
          <p:cNvPr id="591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191000"/>
          </a:xfrm>
        </p:spPr>
        <p:txBody>
          <a:bodyPr/>
          <a:lstStyle/>
          <a:p>
            <a:r>
              <a:rPr lang="en-US" b="1" dirty="0" smtClean="0"/>
              <a:t>Positioning Example</a:t>
            </a:r>
          </a:p>
          <a:p>
            <a:pPr lvl="4"/>
            <a:endParaRPr lang="en-US" b="1" dirty="0"/>
          </a:p>
          <a:p>
            <a:pPr lvl="1"/>
            <a:r>
              <a:rPr lang="en-US" u="sng" dirty="0" smtClean="0"/>
              <a:t>Honda:  safe family car</a:t>
            </a:r>
          </a:p>
          <a:p>
            <a:pPr lvl="2"/>
            <a:r>
              <a:rPr lang="en-US" dirty="0" smtClean="0"/>
              <a:t>Commercial focuses on family use, safety awards</a:t>
            </a:r>
          </a:p>
          <a:p>
            <a:pPr lvl="2"/>
            <a:endParaRPr lang="en-US" dirty="0" smtClean="0"/>
          </a:p>
          <a:p>
            <a:pPr lvl="1"/>
            <a:r>
              <a:rPr lang="en-US" u="sng" dirty="0" smtClean="0"/>
              <a:t>BMW: luxury sports car</a:t>
            </a:r>
          </a:p>
          <a:p>
            <a:pPr lvl="2"/>
            <a:r>
              <a:rPr lang="en-US" dirty="0" smtClean="0"/>
              <a:t>Commercial focuses on looking fast, expensive</a:t>
            </a:r>
          </a:p>
          <a:p>
            <a:pPr lvl="2"/>
            <a:endParaRPr lang="en-US" dirty="0" smtClean="0"/>
          </a:p>
          <a:p>
            <a:pPr marL="117475" lvl="1" indent="-117475" algn="ctr"/>
            <a:r>
              <a:rPr lang="en-US" sz="2700" dirty="0" smtClean="0"/>
              <a:t>Both provide means of transportation.</a:t>
            </a:r>
          </a:p>
          <a:p>
            <a:pPr marL="117475" lvl="1" indent="-117475" algn="ctr"/>
            <a:r>
              <a:rPr lang="en-US" sz="2700" dirty="0" smtClean="0"/>
              <a:t>Both positioned very differently</a:t>
            </a:r>
          </a:p>
        </p:txBody>
      </p:sp>
      <p:pic>
        <p:nvPicPr>
          <p:cNvPr id="3074" name="Picture 2" descr="http://cdn.slashgear.com/wp-content/uploads/2012/04/honda-h-logo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828453"/>
            <a:ext cx="1524000" cy="1029547"/>
          </a:xfrm>
          <a:prstGeom prst="rect">
            <a:avLst/>
          </a:prstGeom>
          <a:noFill/>
        </p:spPr>
      </p:pic>
      <p:pic>
        <p:nvPicPr>
          <p:cNvPr id="3076" name="Picture 4" descr="http://www.grcea.com/wp-content/uploads/2012/03/bmw-logo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96200" y="5771358"/>
            <a:ext cx="1447800" cy="108664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E88C2-46DC-420B-9D8C-7AD005E356A5}" type="slidenum">
              <a:rPr lang="en-US"/>
              <a:pPr/>
              <a:t>52</a:t>
            </a:fld>
            <a:endParaRPr lang="en-US"/>
          </a:p>
        </p:txBody>
      </p:sp>
      <p:sp>
        <p:nvSpPr>
          <p:cNvPr id="5519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81000" y="3352800"/>
            <a:ext cx="8382000" cy="2209800"/>
          </a:xfrm>
          <a:noFill/>
          <a:ln/>
        </p:spPr>
        <p:txBody>
          <a:bodyPr numCol="2"/>
          <a:lstStyle/>
          <a:p>
            <a:pPr lvl="1"/>
            <a:r>
              <a:rPr lang="en-US" sz="3200" dirty="0" smtClean="0"/>
              <a:t>Status</a:t>
            </a:r>
          </a:p>
          <a:p>
            <a:pPr lvl="1"/>
            <a:r>
              <a:rPr lang="en-US" sz="3200" dirty="0" smtClean="0"/>
              <a:t>Price</a:t>
            </a:r>
          </a:p>
          <a:p>
            <a:pPr lvl="1"/>
            <a:r>
              <a:rPr lang="en-US" sz="3200" dirty="0" smtClean="0"/>
              <a:t>Brand recognition</a:t>
            </a:r>
          </a:p>
          <a:p>
            <a:pPr lvl="1"/>
            <a:r>
              <a:rPr lang="en-US" sz="3200" dirty="0" smtClean="0"/>
              <a:t>Quality</a:t>
            </a:r>
          </a:p>
          <a:p>
            <a:pPr lvl="1"/>
            <a:r>
              <a:rPr lang="en-US" sz="3200" dirty="0" smtClean="0"/>
              <a:t>Features </a:t>
            </a:r>
          </a:p>
          <a:p>
            <a:pPr lvl="1"/>
            <a:r>
              <a:rPr lang="en-US" sz="3200" dirty="0" smtClean="0"/>
              <a:t>Benefits</a:t>
            </a:r>
            <a:endParaRPr lang="en-US" sz="3200" dirty="0"/>
          </a:p>
        </p:txBody>
      </p:sp>
      <p:pic>
        <p:nvPicPr>
          <p:cNvPr id="551939" name="Picture 3"/>
          <p:cNvPicPr>
            <a:picLocks noChangeAspect="1" noChangeArrowheads="1"/>
          </p:cNvPicPr>
          <p:nvPr/>
        </p:nvPicPr>
        <p:blipFill>
          <a:blip r:embed="rId2" cstate="print"/>
          <a:srcRect t="3226"/>
          <a:stretch>
            <a:fillRect/>
          </a:stretch>
        </p:blipFill>
        <p:spPr bwMode="auto">
          <a:xfrm>
            <a:off x="381000" y="457200"/>
            <a:ext cx="785653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2971800" y="762000"/>
            <a:ext cx="5334000" cy="1379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List three ways a product may be positioned in the marketplace.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n"/>
              <a:tabLst/>
              <a:defRPr/>
            </a:pP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9E0D9-1F1A-4371-9833-5B36366D7085}" type="slidenum">
              <a:rPr lang="en-US"/>
              <a:pPr/>
              <a:t>6</a:t>
            </a:fld>
            <a:endParaRPr lang="en-US"/>
          </a:p>
        </p:txBody>
      </p:sp>
      <p:sp>
        <p:nvSpPr>
          <p:cNvPr id="558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hlink"/>
                </a:solidFill>
              </a:rPr>
              <a:t>Basic vs. Enhanced Product</a:t>
            </a:r>
          </a:p>
        </p:txBody>
      </p:sp>
      <p:sp>
        <p:nvSpPr>
          <p:cNvPr id="558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8382000" cy="4495800"/>
          </a:xfrm>
        </p:spPr>
        <p:txBody>
          <a:bodyPr/>
          <a:lstStyle/>
          <a:p>
            <a:r>
              <a:rPr lang="en-US" b="1" dirty="0"/>
              <a:t>product enhancements</a:t>
            </a:r>
          </a:p>
          <a:p>
            <a:pPr lvl="1"/>
            <a:r>
              <a:rPr lang="en-US" dirty="0"/>
              <a:t>features added to the basic product that satisfy additional needs and wants with the same purchase</a:t>
            </a:r>
          </a:p>
          <a:p>
            <a:pPr lvl="1"/>
            <a:r>
              <a:rPr lang="en-US" dirty="0"/>
              <a:t>add value to the product and may increase the purchase </a:t>
            </a:r>
            <a:r>
              <a:rPr lang="en-US" dirty="0" smtClean="0"/>
              <a:t>price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It is important to give customers options so that products can be </a:t>
            </a:r>
            <a:r>
              <a:rPr lang="en-US" u="sng" dirty="0" smtClean="0"/>
              <a:t>matched to their budgets </a:t>
            </a:r>
            <a:r>
              <a:rPr lang="en-US" dirty="0" smtClean="0"/>
              <a:t>and individual needs. 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06B8C-D14D-45F2-A61D-DA0F9A44C5A0}" type="slidenum">
              <a:rPr lang="en-US"/>
              <a:pPr/>
              <a:t>7</a:t>
            </a:fld>
            <a:endParaRPr lang="en-US"/>
          </a:p>
        </p:txBody>
      </p:sp>
      <p:sp>
        <p:nvSpPr>
          <p:cNvPr id="377868" name="Rectangle 12"/>
          <p:cNvSpPr>
            <a:spLocks noGrp="1" noChangeArrowheads="1"/>
          </p:cNvSpPr>
          <p:nvPr>
            <p:ph type="body" idx="1"/>
          </p:nvPr>
        </p:nvSpPr>
        <p:spPr>
          <a:xfrm>
            <a:off x="381000" y="2514600"/>
            <a:ext cx="8534400" cy="4114800"/>
          </a:xfrm>
          <a:noFill/>
          <a:ln/>
        </p:spPr>
        <p:txBody>
          <a:bodyPr/>
          <a:lstStyle/>
          <a:p>
            <a:r>
              <a:rPr lang="en-US" sz="2400" b="1" dirty="0" smtClean="0"/>
              <a:t>Basic</a:t>
            </a:r>
            <a:r>
              <a:rPr lang="en-US" sz="2400" dirty="0" smtClean="0"/>
              <a:t>:  Automobile</a:t>
            </a:r>
          </a:p>
          <a:p>
            <a:r>
              <a:rPr lang="en-US" sz="2400" b="1" dirty="0" smtClean="0"/>
              <a:t>Enhancements</a:t>
            </a:r>
            <a:r>
              <a:rPr lang="en-US" sz="2400" dirty="0" smtClean="0"/>
              <a:t>:  Heated Leather Seats, </a:t>
            </a:r>
            <a:br>
              <a:rPr lang="en-US" sz="2400" dirty="0" smtClean="0"/>
            </a:br>
            <a:r>
              <a:rPr lang="en-US" sz="2400" dirty="0" smtClean="0"/>
              <a:t>Sun Roof, Bose Sound System, Upgraded Engine</a:t>
            </a:r>
          </a:p>
          <a:p>
            <a:endParaRPr lang="en-US" sz="2400" dirty="0" smtClean="0"/>
          </a:p>
          <a:p>
            <a:r>
              <a:rPr lang="en-US" sz="2400" b="1" dirty="0" smtClean="0"/>
              <a:t>Basic</a:t>
            </a:r>
            <a:r>
              <a:rPr lang="en-US" sz="2400" dirty="0" smtClean="0"/>
              <a:t>: Athletic Shoe</a:t>
            </a:r>
          </a:p>
          <a:p>
            <a:r>
              <a:rPr lang="en-US" sz="2400" b="1" dirty="0" smtClean="0"/>
              <a:t>Enhancements</a:t>
            </a:r>
            <a:r>
              <a:rPr lang="en-US" sz="2400" dirty="0" smtClean="0"/>
              <a:t>: Air-cushioned Soles, Lightweight Fabric</a:t>
            </a:r>
          </a:p>
          <a:p>
            <a:endParaRPr lang="en-US" sz="2400" dirty="0"/>
          </a:p>
          <a:p>
            <a:r>
              <a:rPr lang="en-US" sz="2400" b="1" dirty="0" smtClean="0"/>
              <a:t>Basic</a:t>
            </a:r>
            <a:r>
              <a:rPr lang="en-US" sz="2400" dirty="0" smtClean="0"/>
              <a:t>: Stadium Seating</a:t>
            </a:r>
          </a:p>
          <a:p>
            <a:r>
              <a:rPr lang="en-US" sz="2400" b="1" dirty="0" smtClean="0"/>
              <a:t>Enhancements</a:t>
            </a:r>
            <a:r>
              <a:rPr lang="en-US" sz="2400" dirty="0" smtClean="0"/>
              <a:t>: Air-conditioned Suites</a:t>
            </a:r>
          </a:p>
          <a:p>
            <a:endParaRPr lang="en-US" sz="2400" dirty="0"/>
          </a:p>
        </p:txBody>
      </p:sp>
      <p:pic>
        <p:nvPicPr>
          <p:cNvPr id="377869" name="Picture 13"/>
          <p:cNvPicPr>
            <a:picLocks noChangeAspect="1" noChangeArrowheads="1"/>
          </p:cNvPicPr>
          <p:nvPr/>
        </p:nvPicPr>
        <p:blipFill>
          <a:blip r:embed="rId2" cstate="print"/>
          <a:srcRect t="3226"/>
          <a:stretch>
            <a:fillRect/>
          </a:stretch>
        </p:blipFill>
        <p:spPr bwMode="auto">
          <a:xfrm>
            <a:off x="381000" y="457200"/>
            <a:ext cx="785653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12"/>
          <p:cNvSpPr txBox="1">
            <a:spLocks noChangeArrowheads="1"/>
          </p:cNvSpPr>
          <p:nvPr/>
        </p:nvSpPr>
        <p:spPr bwMode="auto">
          <a:xfrm>
            <a:off x="2971800" y="762000"/>
            <a:ext cx="57912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Provide three examples of a product enhancement.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n"/>
              <a:tabLst/>
              <a:defRPr/>
            </a:pP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n"/>
              <a:tabLst/>
              <a:defRPr/>
            </a:pP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n"/>
              <a:tabLst/>
              <a:defRPr/>
            </a:pP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B388D-B7F7-4CBB-B12E-B0200E9E01D3}" type="slidenum">
              <a:rPr lang="en-US"/>
              <a:pPr/>
              <a:t>8</a:t>
            </a:fld>
            <a:endParaRPr lang="en-US"/>
          </a:p>
        </p:txBody>
      </p:sp>
      <p:sp>
        <p:nvSpPr>
          <p:cNvPr id="560133" name="Rectangle 5"/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rPr>
              <a:t>PRODUCT MIX COMPONENTS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04800" y="1600200"/>
            <a:ext cx="8382000" cy="4800600"/>
          </a:xfrm>
        </p:spPr>
        <p:txBody>
          <a:bodyPr/>
          <a:lstStyle/>
          <a:p>
            <a:r>
              <a:rPr lang="en-US" dirty="0" smtClean="0"/>
              <a:t>In an attempt to satisfy customers, marketers must make many decisions about their product and Product mix.</a:t>
            </a:r>
          </a:p>
          <a:p>
            <a:endParaRPr lang="en-US" dirty="0" smtClean="0"/>
          </a:p>
          <a:p>
            <a:r>
              <a:rPr lang="en-US" sz="2800" b="1" dirty="0" smtClean="0"/>
              <a:t>Product Mix</a:t>
            </a:r>
            <a:endParaRPr lang="en-US" sz="2800" dirty="0" smtClean="0"/>
          </a:p>
          <a:p>
            <a:pPr lvl="1"/>
            <a:r>
              <a:rPr lang="en-US" sz="2400" dirty="0" smtClean="0"/>
              <a:t>the total assorted features associated with the product</a:t>
            </a:r>
          </a:p>
          <a:p>
            <a:pPr lvl="2"/>
            <a:r>
              <a:rPr lang="en-US" sz="2200" dirty="0" smtClean="0"/>
              <a:t>product line</a:t>
            </a:r>
          </a:p>
          <a:p>
            <a:pPr lvl="2"/>
            <a:r>
              <a:rPr lang="en-US" sz="2200" dirty="0" smtClean="0"/>
              <a:t>product packaging</a:t>
            </a:r>
          </a:p>
          <a:p>
            <a:pPr lvl="2"/>
            <a:r>
              <a:rPr lang="en-US" sz="2200" dirty="0" smtClean="0"/>
              <a:t>brand name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B388D-B7F7-4CBB-B12E-B0200E9E01D3}" type="slidenum">
              <a:rPr lang="en-US"/>
              <a:pPr/>
              <a:t>9</a:t>
            </a:fld>
            <a:endParaRPr lang="en-US"/>
          </a:p>
        </p:txBody>
      </p:sp>
      <p:sp>
        <p:nvSpPr>
          <p:cNvPr id="5601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en-US" dirty="0">
                <a:solidFill>
                  <a:schemeClr val="hlink"/>
                </a:solidFill>
              </a:rPr>
              <a:t>#1 ~ Product Line</a:t>
            </a:r>
          </a:p>
        </p:txBody>
      </p:sp>
      <p:sp>
        <p:nvSpPr>
          <p:cNvPr id="560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8382000" cy="4953000"/>
          </a:xfrm>
        </p:spPr>
        <p:txBody>
          <a:bodyPr/>
          <a:lstStyle/>
          <a:p>
            <a:r>
              <a:rPr lang="en-US" b="1" dirty="0"/>
              <a:t>product line</a:t>
            </a:r>
          </a:p>
          <a:p>
            <a:pPr lvl="1"/>
            <a:r>
              <a:rPr lang="en-US" dirty="0"/>
              <a:t>a group of similar products with slight variations to satisfy the different needs of </a:t>
            </a:r>
            <a:r>
              <a:rPr lang="en-US" dirty="0" smtClean="0"/>
              <a:t>consumers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Coca-Cola (Soft Drink Product Line)</a:t>
            </a:r>
          </a:p>
          <a:p>
            <a:pPr lvl="2"/>
            <a:r>
              <a:rPr lang="en-US" dirty="0" smtClean="0"/>
              <a:t>Classic, Diet, Caffeine-Free, Cherry, Coke Zero, etc.</a:t>
            </a:r>
          </a:p>
          <a:p>
            <a:pPr lvl="2"/>
            <a:r>
              <a:rPr lang="en-US" dirty="0" smtClean="0"/>
              <a:t>Variations in sizes</a:t>
            </a:r>
          </a:p>
          <a:p>
            <a:pPr lvl="2"/>
            <a:r>
              <a:rPr lang="en-US" dirty="0" smtClean="0"/>
              <a:t>Variations in packaging</a:t>
            </a:r>
          </a:p>
          <a:p>
            <a:pPr lvl="2"/>
            <a:endParaRPr lang="en-US" dirty="0" smtClean="0"/>
          </a:p>
          <a:p>
            <a:pPr algn="ctr">
              <a:buNone/>
            </a:pPr>
            <a:r>
              <a:rPr lang="en-US" sz="2800" i="1" dirty="0" smtClean="0"/>
              <a:t>See Book Page 174 for further examples.</a:t>
            </a:r>
            <a:endParaRPr lang="en-US" sz="2800" i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_Custom Design">
  <a:themeElements>
    <a:clrScheme name="4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4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Custom Design">
  <a:themeElements>
    <a:clrScheme name="3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Custom Design">
  <a:themeElements>
    <a:clrScheme name="2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Slit">
  <a:themeElements>
    <a:clrScheme name="Slit 1">
      <a:dk1>
        <a:srgbClr val="8C0000"/>
      </a:dk1>
      <a:lt1>
        <a:srgbClr val="FFFFFF"/>
      </a:lt1>
      <a:dk2>
        <a:srgbClr val="720000"/>
      </a:dk2>
      <a:lt2>
        <a:srgbClr val="FFFFCC"/>
      </a:lt2>
      <a:accent1>
        <a:srgbClr val="FF3300"/>
      </a:accent1>
      <a:accent2>
        <a:srgbClr val="BE7960"/>
      </a:accent2>
      <a:accent3>
        <a:srgbClr val="BCAAAA"/>
      </a:accent3>
      <a:accent4>
        <a:srgbClr val="DADADA"/>
      </a:accent4>
      <a:accent5>
        <a:srgbClr val="FFADAA"/>
      </a:accent5>
      <a:accent6>
        <a:srgbClr val="AC6D56"/>
      </a:accent6>
      <a:hlink>
        <a:srgbClr val="FFCC66"/>
      </a:hlink>
      <a:folHlink>
        <a:srgbClr val="FF9900"/>
      </a:folHlink>
    </a:clrScheme>
    <a:fontScheme name="Slit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lit 1">
        <a:dk1>
          <a:srgbClr val="8C0000"/>
        </a:dk1>
        <a:lt1>
          <a:srgbClr val="FFFFFF"/>
        </a:lt1>
        <a:dk2>
          <a:srgbClr val="720000"/>
        </a:dk2>
        <a:lt2>
          <a:srgbClr val="FFFFCC"/>
        </a:lt2>
        <a:accent1>
          <a:srgbClr val="FF3300"/>
        </a:accent1>
        <a:accent2>
          <a:srgbClr val="BE7960"/>
        </a:accent2>
        <a:accent3>
          <a:srgbClr val="BCAAAA"/>
        </a:accent3>
        <a:accent4>
          <a:srgbClr val="DADADA"/>
        </a:accent4>
        <a:accent5>
          <a:srgbClr val="FFADAA"/>
        </a:accent5>
        <a:accent6>
          <a:srgbClr val="AC6D56"/>
        </a:accent6>
        <a:hlink>
          <a:srgbClr val="FFCC66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2">
        <a:dk1>
          <a:srgbClr val="674E2F"/>
        </a:dk1>
        <a:lt1>
          <a:srgbClr val="FFFFFF"/>
        </a:lt1>
        <a:dk2>
          <a:srgbClr val="533F27"/>
        </a:dk2>
        <a:lt2>
          <a:srgbClr val="D8B274"/>
        </a:lt2>
        <a:accent1>
          <a:srgbClr val="CC990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81552A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3">
        <a:dk1>
          <a:srgbClr val="646464"/>
        </a:dk1>
        <a:lt1>
          <a:srgbClr val="FFFFFF"/>
        </a:lt1>
        <a:dk2>
          <a:srgbClr val="545454"/>
        </a:dk2>
        <a:lt2>
          <a:srgbClr val="D4D4CE"/>
        </a:lt2>
        <a:accent1>
          <a:srgbClr val="49747D"/>
        </a:accent1>
        <a:accent2>
          <a:srgbClr val="8F9699"/>
        </a:accent2>
        <a:accent3>
          <a:srgbClr val="B3B3B3"/>
        </a:accent3>
        <a:accent4>
          <a:srgbClr val="DADADA"/>
        </a:accent4>
        <a:accent5>
          <a:srgbClr val="B1BCBF"/>
        </a:accent5>
        <a:accent6>
          <a:srgbClr val="81878A"/>
        </a:accent6>
        <a:hlink>
          <a:srgbClr val="8DC4D7"/>
        </a:hlink>
        <a:folHlink>
          <a:srgbClr val="7FB97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4">
        <a:dk1>
          <a:srgbClr val="3A7400"/>
        </a:dk1>
        <a:lt1>
          <a:srgbClr val="FFFFFF"/>
        </a:lt1>
        <a:dk2>
          <a:srgbClr val="2E5C00"/>
        </a:dk2>
        <a:lt2>
          <a:srgbClr val="FFFFFF"/>
        </a:lt2>
        <a:accent1>
          <a:srgbClr val="79CA02"/>
        </a:accent1>
        <a:accent2>
          <a:srgbClr val="008080"/>
        </a:accent2>
        <a:accent3>
          <a:srgbClr val="ADB5AA"/>
        </a:accent3>
        <a:accent4>
          <a:srgbClr val="DADADA"/>
        </a:accent4>
        <a:accent5>
          <a:srgbClr val="BEE1AA"/>
        </a:accent5>
        <a:accent6>
          <a:srgbClr val="007373"/>
        </a:accent6>
        <a:hlink>
          <a:srgbClr val="A8DE0E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5">
        <a:dk1>
          <a:srgbClr val="008885"/>
        </a:dk1>
        <a:lt1>
          <a:srgbClr val="FFFFFF"/>
        </a:lt1>
        <a:dk2>
          <a:srgbClr val="007572"/>
        </a:dk2>
        <a:lt2>
          <a:srgbClr val="FFFF99"/>
        </a:lt2>
        <a:accent1>
          <a:srgbClr val="33CCCC"/>
        </a:accent1>
        <a:accent2>
          <a:srgbClr val="6D6FC7"/>
        </a:accent2>
        <a:accent3>
          <a:srgbClr val="AABDBC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FFFFCC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6">
        <a:dk1>
          <a:srgbClr val="0000AC"/>
        </a:dk1>
        <a:lt1>
          <a:srgbClr val="FFFFFF"/>
        </a:lt1>
        <a:dk2>
          <a:srgbClr val="000086"/>
        </a:dk2>
        <a:lt2>
          <a:srgbClr val="CCFFFF"/>
        </a:lt2>
        <a:accent1>
          <a:srgbClr val="0099FF"/>
        </a:accent1>
        <a:accent2>
          <a:srgbClr val="00B000"/>
        </a:accent2>
        <a:accent3>
          <a:srgbClr val="AAAAC3"/>
        </a:accent3>
        <a:accent4>
          <a:srgbClr val="DADADA"/>
        </a:accent4>
        <a:accent5>
          <a:srgbClr val="AACAFF"/>
        </a:accent5>
        <a:accent6>
          <a:srgbClr val="009F00"/>
        </a:accent6>
        <a:hlink>
          <a:srgbClr val="FFE701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7">
        <a:dk1>
          <a:srgbClr val="7474A2"/>
        </a:dk1>
        <a:lt1>
          <a:srgbClr val="FFFFFF"/>
        </a:lt1>
        <a:dk2>
          <a:srgbClr val="5E5E8E"/>
        </a:dk2>
        <a:lt2>
          <a:srgbClr val="D1D1DF"/>
        </a:lt2>
        <a:accent1>
          <a:srgbClr val="CC66FF"/>
        </a:accent1>
        <a:accent2>
          <a:srgbClr val="6666FF"/>
        </a:accent2>
        <a:accent3>
          <a:srgbClr val="B6B6C6"/>
        </a:accent3>
        <a:accent4>
          <a:srgbClr val="DADADA"/>
        </a:accent4>
        <a:accent5>
          <a:srgbClr val="E2B8FF"/>
        </a:accent5>
        <a:accent6>
          <a:srgbClr val="5C5CE7"/>
        </a:accent6>
        <a:hlink>
          <a:srgbClr val="FFCC99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8">
        <a:dk1>
          <a:srgbClr val="000000"/>
        </a:dk1>
        <a:lt1>
          <a:srgbClr val="D0DAE2"/>
        </a:lt1>
        <a:dk2>
          <a:srgbClr val="000000"/>
        </a:dk2>
        <a:lt2>
          <a:srgbClr val="E7EDF1"/>
        </a:lt2>
        <a:accent1>
          <a:srgbClr val="33CCCC"/>
        </a:accent1>
        <a:accent2>
          <a:srgbClr val="0099CC"/>
        </a:accent2>
        <a:accent3>
          <a:srgbClr val="E4EAEE"/>
        </a:accent3>
        <a:accent4>
          <a:srgbClr val="000000"/>
        </a:accent4>
        <a:accent5>
          <a:srgbClr val="ADE2E2"/>
        </a:accent5>
        <a:accent6>
          <a:srgbClr val="008AB9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t 9">
        <a:dk1>
          <a:srgbClr val="000000"/>
        </a:dk1>
        <a:lt1>
          <a:srgbClr val="FFFFFF"/>
        </a:lt1>
        <a:dk2>
          <a:srgbClr val="000000"/>
        </a:dk2>
        <a:lt2>
          <a:srgbClr val="E6E6E6"/>
        </a:lt2>
        <a:accent1>
          <a:srgbClr val="66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8A8AE7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Settings\mcm08@fuse.net\Application Data\Microsoft\Templates\005 ITB.pot</Template>
  <TotalTime>4836</TotalTime>
  <Words>1666</Words>
  <Application>Microsoft Office PowerPoint</Application>
  <PresentationFormat>On-screen Show (4:3)</PresentationFormat>
  <Paragraphs>421</Paragraphs>
  <Slides>52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6</vt:i4>
      </vt:variant>
      <vt:variant>
        <vt:lpstr>Slide Titles</vt:lpstr>
      </vt:variant>
      <vt:variant>
        <vt:i4>52</vt:i4>
      </vt:variant>
    </vt:vector>
  </HeadingPairs>
  <TitlesOfParts>
    <vt:vector size="58" baseType="lpstr">
      <vt:lpstr>4_Custom Design</vt:lpstr>
      <vt:lpstr>3_Custom Design</vt:lpstr>
      <vt:lpstr>2_Custom Design</vt:lpstr>
      <vt:lpstr>1_Custom Design</vt:lpstr>
      <vt:lpstr>Custom Design</vt:lpstr>
      <vt:lpstr>Slit</vt:lpstr>
      <vt:lpstr>Slide 1</vt:lpstr>
      <vt:lpstr>Winning Strategies</vt:lpstr>
      <vt:lpstr>Lesson 7.1 The Product Mix  </vt:lpstr>
      <vt:lpstr>WHAT IS A PRODUCT MIX?</vt:lpstr>
      <vt:lpstr>Slide 5</vt:lpstr>
      <vt:lpstr>Basic vs. Enhanced Product</vt:lpstr>
      <vt:lpstr>Slide 7</vt:lpstr>
      <vt:lpstr>Slide 8</vt:lpstr>
      <vt:lpstr>#1 ~ Product Line</vt:lpstr>
      <vt:lpstr>#2 ~ Packaging</vt:lpstr>
      <vt:lpstr>#3 ~ Brand</vt:lpstr>
      <vt:lpstr>Slide 12</vt:lpstr>
      <vt:lpstr>#3 ~ Brand</vt:lpstr>
      <vt:lpstr>Slide 14</vt:lpstr>
      <vt:lpstr>Slide 15</vt:lpstr>
      <vt:lpstr>Lesson 7.2 Recruiting Athletes and Entertainers </vt:lpstr>
      <vt:lpstr>THE BOTTOM LINE FOR SPORTS</vt:lpstr>
      <vt:lpstr>NCAA Regulations</vt:lpstr>
      <vt:lpstr>NCAA Regulations</vt:lpstr>
      <vt:lpstr>Compensation for Athletes?</vt:lpstr>
      <vt:lpstr>Slide 21</vt:lpstr>
      <vt:lpstr>THE COST OF SUCCESS</vt:lpstr>
      <vt:lpstr>Attracting and Keeping Coaches</vt:lpstr>
      <vt:lpstr>Attracting and Keeping Star Athletes</vt:lpstr>
      <vt:lpstr>The Price for Top Musicians and Other Entertainers</vt:lpstr>
      <vt:lpstr>Marketing Women’s Sports</vt:lpstr>
      <vt:lpstr>Marketing Women’s Sports</vt:lpstr>
      <vt:lpstr>Slide 28</vt:lpstr>
      <vt:lpstr>Lesson 7.3 Customized Entertainment  </vt:lpstr>
      <vt:lpstr>CUSTOMIZING PRODUCTS</vt:lpstr>
      <vt:lpstr>Local TV American Style</vt:lpstr>
      <vt:lpstr>Slide 32</vt:lpstr>
      <vt:lpstr>Slide 33</vt:lpstr>
      <vt:lpstr>Public TV and Radio</vt:lpstr>
      <vt:lpstr>Slide 35</vt:lpstr>
      <vt:lpstr>MARKETING TO BABY BOOMERS</vt:lpstr>
      <vt:lpstr>Boomers Won’t Retire</vt:lpstr>
      <vt:lpstr>Segmenting the Group</vt:lpstr>
      <vt:lpstr>Entertaining the Boomers</vt:lpstr>
      <vt:lpstr>Understanding All Parts of the Group</vt:lpstr>
      <vt:lpstr>Slide 41</vt:lpstr>
      <vt:lpstr>Lesson 7.4 Product Marketing Strategies   </vt:lpstr>
      <vt:lpstr>THE PRODUCT LIFE CYCLE</vt:lpstr>
      <vt:lpstr>Introduction Stage</vt:lpstr>
      <vt:lpstr>Growth Stage</vt:lpstr>
      <vt:lpstr>The Maturity Stage</vt:lpstr>
      <vt:lpstr>The Decline Stage (Pages 190-191)</vt:lpstr>
      <vt:lpstr>Decline Stage Options</vt:lpstr>
      <vt:lpstr>Slide 49</vt:lpstr>
      <vt:lpstr>POSITIONING A PRODUCT</vt:lpstr>
      <vt:lpstr>POSITIONING A PRODUCT</vt:lpstr>
      <vt:lpstr>Slide 52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 7</dc:title>
  <dc:creator>Sundling, Jessica</dc:creator>
  <cp:lastModifiedBy>jsundlin</cp:lastModifiedBy>
  <cp:revision>759</cp:revision>
  <dcterms:created xsi:type="dcterms:W3CDTF">2005-03-02T01:31:49Z</dcterms:created>
  <dcterms:modified xsi:type="dcterms:W3CDTF">2013-03-20T18:01:25Z</dcterms:modified>
</cp:coreProperties>
</file>